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58" r:id="rId6"/>
    <p:sldId id="264" r:id="rId7"/>
    <p:sldId id="263" r:id="rId8"/>
    <p:sldId id="261" r:id="rId9"/>
    <p:sldId id="26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66"/>
    <a:srgbClr val="00FFFF"/>
    <a:srgbClr val="CC9900"/>
    <a:srgbClr val="FF0066"/>
    <a:srgbClr val="00FF00"/>
    <a:srgbClr val="0066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2C999F0-81A5-4EEA-BE50-95543A7C6C83}" type="datetimeFigureOut">
              <a:rPr lang="en-GB" smtClean="0"/>
              <a:t>27/04/2026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380122-4F1C-434D-A25E-67E8966CDBE1}" type="slidenum">
              <a:rPr lang="en-GB" smtClean="0"/>
              <a:t>‹#›</a:t>
            </a:fld>
            <a:endParaRPr lang="en-GB"/>
          </a:p>
        </p:txBody>
      </p:sp>
    </p:spTree>
    <p:extLst>
      <p:ext uri="{BB962C8B-B14F-4D97-AF65-F5344CB8AC3E}">
        <p14:creationId xmlns:p14="http://schemas.microsoft.com/office/powerpoint/2010/main" val="38681243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2C999F0-81A5-4EEA-BE50-95543A7C6C83}" type="datetimeFigureOut">
              <a:rPr lang="en-GB" smtClean="0"/>
              <a:t>27/04/2026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380122-4F1C-434D-A25E-67E8966CDBE1}" type="slidenum">
              <a:rPr lang="en-GB" smtClean="0"/>
              <a:t>‹#›</a:t>
            </a:fld>
            <a:endParaRPr lang="en-GB"/>
          </a:p>
        </p:txBody>
      </p:sp>
    </p:spTree>
    <p:extLst>
      <p:ext uri="{BB962C8B-B14F-4D97-AF65-F5344CB8AC3E}">
        <p14:creationId xmlns:p14="http://schemas.microsoft.com/office/powerpoint/2010/main" val="3447347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2C999F0-81A5-4EEA-BE50-95543A7C6C83}" type="datetimeFigureOut">
              <a:rPr lang="en-GB" smtClean="0"/>
              <a:t>27/04/2026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380122-4F1C-434D-A25E-67E8966CDBE1}" type="slidenum">
              <a:rPr lang="en-GB" smtClean="0"/>
              <a:t>‹#›</a:t>
            </a:fld>
            <a:endParaRPr lang="en-GB"/>
          </a:p>
        </p:txBody>
      </p:sp>
    </p:spTree>
    <p:extLst>
      <p:ext uri="{BB962C8B-B14F-4D97-AF65-F5344CB8AC3E}">
        <p14:creationId xmlns:p14="http://schemas.microsoft.com/office/powerpoint/2010/main" val="25954808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2C999F0-81A5-4EEA-BE50-95543A7C6C83}" type="datetimeFigureOut">
              <a:rPr lang="en-GB" smtClean="0"/>
              <a:t>27/04/2026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380122-4F1C-434D-A25E-67E8966CDBE1}" type="slidenum">
              <a:rPr lang="en-GB" smtClean="0"/>
              <a:t>‹#›</a:t>
            </a:fld>
            <a:endParaRPr lang="en-GB"/>
          </a:p>
        </p:txBody>
      </p:sp>
    </p:spTree>
    <p:extLst>
      <p:ext uri="{BB962C8B-B14F-4D97-AF65-F5344CB8AC3E}">
        <p14:creationId xmlns:p14="http://schemas.microsoft.com/office/powerpoint/2010/main" val="3572501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2C999F0-81A5-4EEA-BE50-95543A7C6C83}" type="datetimeFigureOut">
              <a:rPr lang="en-GB" smtClean="0"/>
              <a:t>27/04/2026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380122-4F1C-434D-A25E-67E8966CDBE1}" type="slidenum">
              <a:rPr lang="en-GB" smtClean="0"/>
              <a:t>‹#›</a:t>
            </a:fld>
            <a:endParaRPr lang="en-GB"/>
          </a:p>
        </p:txBody>
      </p:sp>
    </p:spTree>
    <p:extLst>
      <p:ext uri="{BB962C8B-B14F-4D97-AF65-F5344CB8AC3E}">
        <p14:creationId xmlns:p14="http://schemas.microsoft.com/office/powerpoint/2010/main" val="2365891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2C999F0-81A5-4EEA-BE50-95543A7C6C83}" type="datetimeFigureOut">
              <a:rPr lang="en-GB" smtClean="0"/>
              <a:t>27/04/2026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380122-4F1C-434D-A25E-67E8966CDBE1}" type="slidenum">
              <a:rPr lang="en-GB" smtClean="0"/>
              <a:t>‹#›</a:t>
            </a:fld>
            <a:endParaRPr lang="en-GB"/>
          </a:p>
        </p:txBody>
      </p:sp>
    </p:spTree>
    <p:extLst>
      <p:ext uri="{BB962C8B-B14F-4D97-AF65-F5344CB8AC3E}">
        <p14:creationId xmlns:p14="http://schemas.microsoft.com/office/powerpoint/2010/main" val="40530541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C999F0-81A5-4EEA-BE50-95543A7C6C83}" type="datetimeFigureOut">
              <a:rPr lang="en-GB" smtClean="0"/>
              <a:t>27/04/2026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380122-4F1C-434D-A25E-67E8966CDBE1}" type="slidenum">
              <a:rPr lang="en-GB" smtClean="0"/>
              <a:t>‹#›</a:t>
            </a:fld>
            <a:endParaRPr lang="en-GB"/>
          </a:p>
        </p:txBody>
      </p:sp>
    </p:spTree>
    <p:extLst>
      <p:ext uri="{BB962C8B-B14F-4D97-AF65-F5344CB8AC3E}">
        <p14:creationId xmlns:p14="http://schemas.microsoft.com/office/powerpoint/2010/main" val="810065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2C999F0-81A5-4EEA-BE50-95543A7C6C83}" type="datetimeFigureOut">
              <a:rPr lang="en-GB" smtClean="0"/>
              <a:t>27/04/2026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380122-4F1C-434D-A25E-67E8966CDBE1}" type="slidenum">
              <a:rPr lang="en-GB" smtClean="0"/>
              <a:t>‹#›</a:t>
            </a:fld>
            <a:endParaRPr lang="en-GB"/>
          </a:p>
        </p:txBody>
      </p:sp>
    </p:spTree>
    <p:extLst>
      <p:ext uri="{BB962C8B-B14F-4D97-AF65-F5344CB8AC3E}">
        <p14:creationId xmlns:p14="http://schemas.microsoft.com/office/powerpoint/2010/main" val="3170784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2C999F0-81A5-4EEA-BE50-95543A7C6C83}" type="datetimeFigureOut">
              <a:rPr lang="en-GB" smtClean="0"/>
              <a:t>27/04/2026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380122-4F1C-434D-A25E-67E8966CDBE1}" type="slidenum">
              <a:rPr lang="en-GB" smtClean="0"/>
              <a:t>‹#›</a:t>
            </a:fld>
            <a:endParaRPr lang="en-GB"/>
          </a:p>
        </p:txBody>
      </p:sp>
    </p:spTree>
    <p:extLst>
      <p:ext uri="{BB962C8B-B14F-4D97-AF65-F5344CB8AC3E}">
        <p14:creationId xmlns:p14="http://schemas.microsoft.com/office/powerpoint/2010/main" val="130707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2C999F0-81A5-4EEA-BE50-95543A7C6C83}" type="datetimeFigureOut">
              <a:rPr lang="en-GB" smtClean="0"/>
              <a:t>27/04/2026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380122-4F1C-434D-A25E-67E8966CDBE1}" type="slidenum">
              <a:rPr lang="en-GB" smtClean="0"/>
              <a:t>‹#›</a:t>
            </a:fld>
            <a:endParaRPr lang="en-GB"/>
          </a:p>
        </p:txBody>
      </p:sp>
    </p:spTree>
    <p:extLst>
      <p:ext uri="{BB962C8B-B14F-4D97-AF65-F5344CB8AC3E}">
        <p14:creationId xmlns:p14="http://schemas.microsoft.com/office/powerpoint/2010/main" val="13620845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2C999F0-81A5-4EEA-BE50-95543A7C6C83}" type="datetimeFigureOut">
              <a:rPr lang="en-GB" smtClean="0"/>
              <a:t>27/04/2026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380122-4F1C-434D-A25E-67E8966CDBE1}" type="slidenum">
              <a:rPr lang="en-GB" smtClean="0"/>
              <a:t>‹#›</a:t>
            </a:fld>
            <a:endParaRPr lang="en-GB"/>
          </a:p>
        </p:txBody>
      </p:sp>
    </p:spTree>
    <p:extLst>
      <p:ext uri="{BB962C8B-B14F-4D97-AF65-F5344CB8AC3E}">
        <p14:creationId xmlns:p14="http://schemas.microsoft.com/office/powerpoint/2010/main" val="33374387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C999F0-81A5-4EEA-BE50-95543A7C6C83}" type="datetimeFigureOut">
              <a:rPr lang="en-GB" smtClean="0"/>
              <a:t>27/04/2026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380122-4F1C-434D-A25E-67E8966CDBE1}" type="slidenum">
              <a:rPr lang="en-GB" smtClean="0"/>
              <a:t>‹#›</a:t>
            </a:fld>
            <a:endParaRPr lang="en-GB"/>
          </a:p>
        </p:txBody>
      </p:sp>
    </p:spTree>
    <p:extLst>
      <p:ext uri="{BB962C8B-B14F-4D97-AF65-F5344CB8AC3E}">
        <p14:creationId xmlns:p14="http://schemas.microsoft.com/office/powerpoint/2010/main" val="16841450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6600" b="1" dirty="0">
                <a:solidFill>
                  <a:srgbClr val="0070C0"/>
                </a:solidFill>
                <a:latin typeface="Comic Sans MS" panose="030F0702030302020204" pitchFamily="66" charset="0"/>
              </a:rPr>
              <a:t>Starting in Reception September 2026</a:t>
            </a:r>
          </a:p>
        </p:txBody>
      </p:sp>
      <p:sp>
        <p:nvSpPr>
          <p:cNvPr id="3" name="Subtitle 2"/>
          <p:cNvSpPr>
            <a:spLocks noGrp="1"/>
          </p:cNvSpPr>
          <p:nvPr>
            <p:ph type="subTitle" idx="1"/>
          </p:nvPr>
        </p:nvSpPr>
        <p:spPr/>
        <p:txBody>
          <a:bodyPr>
            <a:normAutofit lnSpcReduction="10000"/>
          </a:bodyPr>
          <a:lstStyle/>
          <a:p>
            <a:r>
              <a:rPr lang="en-GB" sz="6000" dirty="0" err="1">
                <a:solidFill>
                  <a:srgbClr val="FFFF00"/>
                </a:solidFill>
                <a:latin typeface="Comic Sans MS" panose="030F0702030302020204" pitchFamily="66" charset="0"/>
              </a:rPr>
              <a:t>Harvington</a:t>
            </a:r>
            <a:r>
              <a:rPr lang="en-GB" sz="6000" dirty="0">
                <a:solidFill>
                  <a:srgbClr val="FFFF00"/>
                </a:solidFill>
                <a:latin typeface="Comic Sans MS" panose="030F0702030302020204" pitchFamily="66" charset="0"/>
              </a:rPr>
              <a:t> C of E First and Nursery School</a:t>
            </a:r>
          </a:p>
          <a:p>
            <a:endParaRPr lang="en-GB" dirty="0"/>
          </a:p>
        </p:txBody>
      </p:sp>
      <p:pic>
        <p:nvPicPr>
          <p:cNvPr id="4" name="Picture 3" descr="DailyPetition.com - By Activists. For Activist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394" y="401783"/>
            <a:ext cx="2377440" cy="1336657"/>
          </a:xfrm>
          <a:prstGeom prst="rect">
            <a:avLst/>
          </a:prstGeom>
        </p:spPr>
      </p:pic>
      <p:pic>
        <p:nvPicPr>
          <p:cNvPr id="5" name="Picture 4" descr="Jen's Teaching Tools: abc - Alphabet Book Challeng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36257" y="370586"/>
            <a:ext cx="1695084" cy="1620982"/>
          </a:xfrm>
          <a:prstGeom prst="rect">
            <a:avLst/>
          </a:prstGeom>
        </p:spPr>
      </p:pic>
      <p:pic>
        <p:nvPicPr>
          <p:cNvPr id="6" name="Picture 5" descr="Free photo Cute Blackboard Clipart The Classroom Clip Art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57190" y="4994323"/>
            <a:ext cx="1399307" cy="1399307"/>
          </a:xfrm>
          <a:prstGeom prst="rect">
            <a:avLst/>
          </a:prstGeom>
        </p:spPr>
      </p:pic>
      <p:pic>
        <p:nvPicPr>
          <p:cNvPr id="7" name="Picture 6" descr="Los Piratas de Barbarroj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5503" y="5220191"/>
            <a:ext cx="1594983" cy="1063731"/>
          </a:xfrm>
          <a:prstGeom prst="rect">
            <a:avLst/>
          </a:prstGeom>
        </p:spPr>
      </p:pic>
    </p:spTree>
    <p:extLst>
      <p:ext uri="{BB962C8B-B14F-4D97-AF65-F5344CB8AC3E}">
        <p14:creationId xmlns:p14="http://schemas.microsoft.com/office/powerpoint/2010/main" val="38392338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5400" b="1" u="sng" dirty="0">
                <a:solidFill>
                  <a:srgbClr val="FF0000"/>
                </a:solidFill>
                <a:latin typeface="Comic Sans MS" panose="030F0702030302020204" pitchFamily="66" charset="0"/>
              </a:rPr>
              <a:t>Welcome</a:t>
            </a:r>
            <a:r>
              <a:rPr lang="en-GB" dirty="0"/>
              <a:t> </a:t>
            </a:r>
          </a:p>
        </p:txBody>
      </p:sp>
      <p:sp>
        <p:nvSpPr>
          <p:cNvPr id="3" name="Content Placeholder 2"/>
          <p:cNvSpPr>
            <a:spLocks noGrp="1"/>
          </p:cNvSpPr>
          <p:nvPr>
            <p:ph idx="1"/>
          </p:nvPr>
        </p:nvSpPr>
        <p:spPr/>
        <p:txBody>
          <a:bodyPr/>
          <a:lstStyle/>
          <a:p>
            <a:pPr marL="0" indent="0" algn="ctr">
              <a:buNone/>
            </a:pPr>
            <a:r>
              <a:rPr lang="en-GB" b="1" dirty="0">
                <a:solidFill>
                  <a:srgbClr val="7030A0"/>
                </a:solidFill>
                <a:latin typeface="Comic Sans MS" panose="030F0702030302020204" pitchFamily="66" charset="0"/>
              </a:rPr>
              <a:t>We know that starting school is a major step for both you and your child. We therefore aim to make the transition from home or nursery as smooth and as pleasant as possible. Our first priority is to provide a happy and secure atmosphere where their individual needs and potentials are recognised. </a:t>
            </a:r>
          </a:p>
          <a:p>
            <a:pPr marL="0" indent="0" algn="ctr">
              <a:buNone/>
            </a:pPr>
            <a:r>
              <a:rPr lang="en-GB" b="1" dirty="0">
                <a:solidFill>
                  <a:srgbClr val="7030A0"/>
                </a:solidFill>
                <a:latin typeface="Comic Sans MS" panose="030F0702030302020204" pitchFamily="66" charset="0"/>
              </a:rPr>
              <a:t>This PowerPoint provides you with valuable information and steps you can make to help your child ready for life at school. </a:t>
            </a:r>
          </a:p>
        </p:txBody>
      </p:sp>
      <p:pic>
        <p:nvPicPr>
          <p:cNvPr id="4" name="Picture 3" descr="A Simple Explanation of Absolutely Everything: When Meme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0315" y="467068"/>
            <a:ext cx="1108166" cy="1108166"/>
          </a:xfrm>
          <a:prstGeom prst="rect">
            <a:avLst/>
          </a:prstGeom>
        </p:spPr>
      </p:pic>
      <p:pic>
        <p:nvPicPr>
          <p:cNvPr id="5" name="Picture 4" descr="Diverse Hands Painting Free Stock Photo - Public Domain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2319" y="467068"/>
            <a:ext cx="1496378" cy="1121675"/>
          </a:xfrm>
          <a:prstGeom prst="rect">
            <a:avLst/>
          </a:prstGeom>
        </p:spPr>
      </p:pic>
    </p:spTree>
    <p:extLst>
      <p:ext uri="{BB962C8B-B14F-4D97-AF65-F5344CB8AC3E}">
        <p14:creationId xmlns:p14="http://schemas.microsoft.com/office/powerpoint/2010/main" val="2908224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b="1" dirty="0">
                <a:solidFill>
                  <a:srgbClr val="00FF00"/>
                </a:solidFill>
                <a:latin typeface="Comic Sans MS" panose="030F0702030302020204" pitchFamily="66" charset="0"/>
              </a:rPr>
              <a:t>Encourage your child to use </a:t>
            </a:r>
            <a:br>
              <a:rPr lang="en-GB" sz="3200" b="1" dirty="0">
                <a:solidFill>
                  <a:srgbClr val="00FF00"/>
                </a:solidFill>
                <a:latin typeface="Comic Sans MS" panose="030F0702030302020204" pitchFamily="66" charset="0"/>
              </a:rPr>
            </a:br>
            <a:r>
              <a:rPr lang="en-GB" sz="3200" b="1" dirty="0">
                <a:solidFill>
                  <a:srgbClr val="00FF00"/>
                </a:solidFill>
                <a:latin typeface="Comic Sans MS" panose="030F0702030302020204" pitchFamily="66" charset="0"/>
              </a:rPr>
              <a:t>independence so they can </a:t>
            </a:r>
            <a:br>
              <a:rPr lang="en-GB" sz="3200" b="1" dirty="0">
                <a:solidFill>
                  <a:srgbClr val="00FF00"/>
                </a:solidFill>
                <a:latin typeface="Comic Sans MS" panose="030F0702030302020204" pitchFamily="66" charset="0"/>
              </a:rPr>
            </a:br>
            <a:r>
              <a:rPr lang="en-GB" sz="3200" b="1" dirty="0">
                <a:solidFill>
                  <a:srgbClr val="00FF00"/>
                </a:solidFill>
                <a:latin typeface="Comic Sans MS" panose="030F0702030302020204" pitchFamily="66" charset="0"/>
              </a:rPr>
              <a:t>do they following:</a:t>
            </a:r>
          </a:p>
        </p:txBody>
      </p:sp>
      <p:sp>
        <p:nvSpPr>
          <p:cNvPr id="3" name="Content Placeholder 2"/>
          <p:cNvSpPr>
            <a:spLocks noGrp="1"/>
          </p:cNvSpPr>
          <p:nvPr>
            <p:ph idx="1"/>
          </p:nvPr>
        </p:nvSpPr>
        <p:spPr/>
        <p:txBody>
          <a:bodyPr>
            <a:normAutofit fontScale="92500" lnSpcReduction="10000"/>
          </a:bodyPr>
          <a:lstStyle/>
          <a:p>
            <a:r>
              <a:rPr lang="en-GB" dirty="0">
                <a:solidFill>
                  <a:srgbClr val="0066CC"/>
                </a:solidFill>
                <a:latin typeface="Comic Sans MS" panose="030F0702030302020204" pitchFamily="66" charset="0"/>
              </a:rPr>
              <a:t>Put on and take off their own shoes (avoid laces!) </a:t>
            </a:r>
          </a:p>
          <a:p>
            <a:r>
              <a:rPr lang="en-GB" dirty="0">
                <a:solidFill>
                  <a:srgbClr val="0066CC"/>
                </a:solidFill>
                <a:latin typeface="Comic Sans MS" panose="030F0702030302020204" pitchFamily="66" charset="0"/>
              </a:rPr>
              <a:t>Use the toilet independently including flushing and washing their hands afterwards</a:t>
            </a:r>
          </a:p>
          <a:p>
            <a:r>
              <a:rPr lang="en-GB" dirty="0">
                <a:solidFill>
                  <a:srgbClr val="0066CC"/>
                </a:solidFill>
                <a:latin typeface="Comic Sans MS" panose="030F0702030302020204" pitchFamily="66" charset="0"/>
              </a:rPr>
              <a:t>Use a knife and fork </a:t>
            </a:r>
          </a:p>
          <a:p>
            <a:r>
              <a:rPr lang="en-GB" dirty="0">
                <a:solidFill>
                  <a:srgbClr val="0066CC"/>
                </a:solidFill>
                <a:latin typeface="Comic Sans MS" panose="030F0702030302020204" pitchFamily="66" charset="0"/>
              </a:rPr>
              <a:t>Dress and undress ready for PE and fold and stack their clothes</a:t>
            </a:r>
          </a:p>
          <a:p>
            <a:r>
              <a:rPr lang="en-GB" dirty="0">
                <a:solidFill>
                  <a:srgbClr val="0066CC"/>
                </a:solidFill>
                <a:latin typeface="Comic Sans MS" panose="030F0702030302020204" pitchFamily="66" charset="0"/>
              </a:rPr>
              <a:t>Tidy toys away after use</a:t>
            </a:r>
          </a:p>
          <a:p>
            <a:r>
              <a:rPr lang="en-GB" dirty="0">
                <a:solidFill>
                  <a:srgbClr val="0066CC"/>
                </a:solidFill>
                <a:latin typeface="Comic Sans MS" panose="030F0702030302020204" pitchFamily="66" charset="0"/>
              </a:rPr>
              <a:t>Play with other children and know how to share possessions</a:t>
            </a:r>
          </a:p>
          <a:p>
            <a:r>
              <a:rPr lang="en-GB" dirty="0">
                <a:solidFill>
                  <a:srgbClr val="0066CC"/>
                </a:solidFill>
                <a:latin typeface="Comic Sans MS" panose="030F0702030302020204" pitchFamily="66" charset="0"/>
              </a:rPr>
              <a:t>Wipe their nose</a:t>
            </a:r>
          </a:p>
          <a:p>
            <a:r>
              <a:rPr lang="en-GB" dirty="0">
                <a:solidFill>
                  <a:srgbClr val="0066CC"/>
                </a:solidFill>
                <a:latin typeface="Comic Sans MS" panose="030F0702030302020204" pitchFamily="66" charset="0"/>
              </a:rPr>
              <a:t>Zip or button their coat</a:t>
            </a:r>
          </a:p>
          <a:p>
            <a:r>
              <a:rPr lang="en-GB" dirty="0">
                <a:solidFill>
                  <a:srgbClr val="0066CC"/>
                </a:solidFill>
                <a:latin typeface="Comic Sans MS" panose="030F0702030302020204" pitchFamily="66" charset="0"/>
              </a:rPr>
              <a:t>Carry their own school bag</a:t>
            </a:r>
          </a:p>
          <a:p>
            <a:endParaRPr lang="en-GB" dirty="0"/>
          </a:p>
        </p:txBody>
      </p:sp>
      <p:pic>
        <p:nvPicPr>
          <p:cNvPr id="4" name="Picture 3" descr="Back to School: New Shoes | Cooking, Cakes &amp; Childr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5909" y="492328"/>
            <a:ext cx="1428206" cy="1071155"/>
          </a:xfrm>
          <a:prstGeom prst="rect">
            <a:avLst/>
          </a:prstGeom>
        </p:spPr>
      </p:pic>
      <p:pic>
        <p:nvPicPr>
          <p:cNvPr id="5" name="Picture 4" descr="Washing Hands | Baby's hand washing | Peter Wong | Flick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79874" y="337231"/>
            <a:ext cx="1724219" cy="1146673"/>
          </a:xfrm>
          <a:prstGeom prst="rect">
            <a:avLst/>
          </a:prstGeom>
        </p:spPr>
      </p:pic>
      <p:pic>
        <p:nvPicPr>
          <p:cNvPr id="6" name="Picture 5" descr="Fork PNG image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257" y="2357551"/>
            <a:ext cx="1643743" cy="1643743"/>
          </a:xfrm>
          <a:prstGeom prst="rect">
            <a:avLst/>
          </a:prstGeom>
        </p:spPr>
      </p:pic>
      <p:pic>
        <p:nvPicPr>
          <p:cNvPr id="7" name="Picture 6" descr="Coloring Page to wash your hands after using the toilet ..."/>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24833" y="4855077"/>
            <a:ext cx="1321886" cy="1321886"/>
          </a:xfrm>
          <a:prstGeom prst="rect">
            <a:avLst/>
          </a:prstGeom>
        </p:spPr>
      </p:pic>
      <p:pic>
        <p:nvPicPr>
          <p:cNvPr id="8" name="Picture 7" descr="Zipper Zip Clothing · Free vector graphic on Pixabay"/>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36777" y="4274094"/>
            <a:ext cx="1018903" cy="2037806"/>
          </a:xfrm>
          <a:prstGeom prst="rect">
            <a:avLst/>
          </a:prstGeom>
        </p:spPr>
      </p:pic>
    </p:spTree>
    <p:extLst>
      <p:ext uri="{BB962C8B-B14F-4D97-AF65-F5344CB8AC3E}">
        <p14:creationId xmlns:p14="http://schemas.microsoft.com/office/powerpoint/2010/main" val="986674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7030A0"/>
                </a:solidFill>
                <a:latin typeface="Comic Sans MS" panose="030F0702030302020204" pitchFamily="66" charset="0"/>
              </a:rPr>
              <a:t>It would be great if </a:t>
            </a:r>
            <a:br>
              <a:rPr lang="en-GB" b="1" dirty="0">
                <a:solidFill>
                  <a:srgbClr val="7030A0"/>
                </a:solidFill>
                <a:latin typeface="Comic Sans MS" panose="030F0702030302020204" pitchFamily="66" charset="0"/>
              </a:rPr>
            </a:br>
            <a:r>
              <a:rPr lang="en-GB" b="1" dirty="0">
                <a:solidFill>
                  <a:srgbClr val="7030A0"/>
                </a:solidFill>
                <a:latin typeface="Comic Sans MS" panose="030F0702030302020204" pitchFamily="66" charset="0"/>
              </a:rPr>
              <a:t>your child….</a:t>
            </a:r>
          </a:p>
        </p:txBody>
      </p:sp>
      <p:sp>
        <p:nvSpPr>
          <p:cNvPr id="3" name="Content Placeholder 2"/>
          <p:cNvSpPr>
            <a:spLocks noGrp="1"/>
          </p:cNvSpPr>
          <p:nvPr>
            <p:ph idx="1"/>
          </p:nvPr>
        </p:nvSpPr>
        <p:spPr/>
        <p:txBody>
          <a:bodyPr>
            <a:normAutofit lnSpcReduction="10000"/>
          </a:bodyPr>
          <a:lstStyle/>
          <a:p>
            <a:r>
              <a:rPr lang="en-GB" sz="3200" dirty="0">
                <a:solidFill>
                  <a:srgbClr val="FF0000"/>
                </a:solidFill>
                <a:latin typeface="Comic Sans MS" panose="030F0702030302020204" pitchFamily="66" charset="0"/>
              </a:rPr>
              <a:t>Has the confidence to talk to adults and other children</a:t>
            </a:r>
          </a:p>
          <a:p>
            <a:r>
              <a:rPr lang="en-GB" sz="3200" dirty="0">
                <a:solidFill>
                  <a:srgbClr val="FF0000"/>
                </a:solidFill>
                <a:latin typeface="Comic Sans MS" panose="030F0702030302020204" pitchFamily="66" charset="0"/>
              </a:rPr>
              <a:t>Knows how to ask for help if they need it</a:t>
            </a:r>
          </a:p>
          <a:p>
            <a:r>
              <a:rPr lang="en-GB" sz="3200" dirty="0">
                <a:solidFill>
                  <a:srgbClr val="FF0000"/>
                </a:solidFill>
                <a:latin typeface="Comic Sans MS" panose="030F0702030302020204" pitchFamily="66" charset="0"/>
              </a:rPr>
              <a:t>Isn't afraid to have a go and is not afraid to make mistakes</a:t>
            </a:r>
          </a:p>
          <a:p>
            <a:r>
              <a:rPr lang="en-GB" sz="3200" dirty="0">
                <a:solidFill>
                  <a:srgbClr val="FF0000"/>
                </a:solidFill>
                <a:latin typeface="Comic Sans MS" panose="030F0702030302020204" pitchFamily="66" charset="0"/>
              </a:rPr>
              <a:t>Can listen to and follow simple instructions</a:t>
            </a:r>
          </a:p>
          <a:p>
            <a:r>
              <a:rPr lang="en-GB" sz="3200" dirty="0">
                <a:solidFill>
                  <a:srgbClr val="FF0000"/>
                </a:solidFill>
                <a:latin typeface="Comic Sans MS" panose="030F0702030302020204" pitchFamily="66" charset="0"/>
              </a:rPr>
              <a:t>Uses kind manners saying please and thank you</a:t>
            </a:r>
          </a:p>
          <a:p>
            <a:r>
              <a:rPr lang="en-GB" sz="3200" dirty="0">
                <a:solidFill>
                  <a:srgbClr val="FF0000"/>
                </a:solidFill>
                <a:latin typeface="Comic Sans MS" panose="030F0702030302020204" pitchFamily="66" charset="0"/>
              </a:rPr>
              <a:t>Can find ways to comfort themselves as we cannot allow comfort toys or dummies</a:t>
            </a:r>
          </a:p>
          <a:p>
            <a:endParaRPr lang="en-GB" dirty="0"/>
          </a:p>
        </p:txBody>
      </p:sp>
      <p:pic>
        <p:nvPicPr>
          <p:cNvPr id="4" name="Picture 3" descr="NEVER...EVER...GIVE UP HOPE : 5 Rules - What Your Blogging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395" y="311452"/>
            <a:ext cx="2053862" cy="1379236"/>
          </a:xfrm>
          <a:prstGeom prst="rect">
            <a:avLst/>
          </a:prstGeom>
        </p:spPr>
      </p:pic>
      <p:pic>
        <p:nvPicPr>
          <p:cNvPr id="5" name="Picture 4" descr="First Grade Factory: June 20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4685" y="3650827"/>
            <a:ext cx="1656333" cy="1567996"/>
          </a:xfrm>
          <a:prstGeom prst="rect">
            <a:avLst/>
          </a:prstGeom>
        </p:spPr>
      </p:pic>
    </p:spTree>
    <p:extLst>
      <p:ext uri="{BB962C8B-B14F-4D97-AF65-F5344CB8AC3E}">
        <p14:creationId xmlns:p14="http://schemas.microsoft.com/office/powerpoint/2010/main" val="35210321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rgbClr val="00B050"/>
                </a:solidFill>
                <a:latin typeface="Comic Sans MS" panose="030F0702030302020204" pitchFamily="66" charset="0"/>
              </a:rPr>
              <a:t>How to support your child with early reading</a:t>
            </a:r>
          </a:p>
        </p:txBody>
      </p:sp>
      <p:sp>
        <p:nvSpPr>
          <p:cNvPr id="3" name="Content Placeholder 2"/>
          <p:cNvSpPr>
            <a:spLocks noGrp="1"/>
          </p:cNvSpPr>
          <p:nvPr>
            <p:ph idx="1"/>
          </p:nvPr>
        </p:nvSpPr>
        <p:spPr/>
        <p:txBody>
          <a:bodyPr>
            <a:normAutofit fontScale="85000" lnSpcReduction="10000"/>
          </a:bodyPr>
          <a:lstStyle/>
          <a:p>
            <a:r>
              <a:rPr lang="en-GB" dirty="0">
                <a:solidFill>
                  <a:srgbClr val="C00000"/>
                </a:solidFill>
                <a:latin typeface="Comic Sans MS" panose="030F0702030302020204" pitchFamily="66" charset="0"/>
              </a:rPr>
              <a:t>Try to share a book with your child each day.</a:t>
            </a:r>
          </a:p>
          <a:p>
            <a:r>
              <a:rPr lang="en-GB" dirty="0">
                <a:solidFill>
                  <a:srgbClr val="C00000"/>
                </a:solidFill>
                <a:latin typeface="Comic Sans MS" panose="030F0702030302020204" pitchFamily="66" charset="0"/>
              </a:rPr>
              <a:t>Encourage your child to choose a book of their choice and don’t worry if they often make the same choice, it is important that they stay interested!!</a:t>
            </a:r>
          </a:p>
          <a:p>
            <a:r>
              <a:rPr lang="en-GB" dirty="0">
                <a:solidFill>
                  <a:srgbClr val="C00000"/>
                </a:solidFill>
                <a:latin typeface="Comic Sans MS" panose="030F0702030302020204" pitchFamily="66" charset="0"/>
              </a:rPr>
              <a:t>Take time to talk about the pictures, asking questions.</a:t>
            </a:r>
          </a:p>
          <a:p>
            <a:r>
              <a:rPr lang="en-GB" dirty="0">
                <a:solidFill>
                  <a:srgbClr val="C00000"/>
                </a:solidFill>
                <a:latin typeface="Comic Sans MS" panose="030F0702030302020204" pitchFamily="66" charset="0"/>
              </a:rPr>
              <a:t>Help your child know how books work – They start at the front, they are read page to page to the back, words are read from left to right, it’s easier to follow the words with you finger as you read out loud. </a:t>
            </a:r>
          </a:p>
          <a:p>
            <a:r>
              <a:rPr lang="en-GB" dirty="0">
                <a:solidFill>
                  <a:srgbClr val="C00000"/>
                </a:solidFill>
                <a:latin typeface="Comic Sans MS" panose="030F0702030302020204" pitchFamily="66" charset="0"/>
              </a:rPr>
              <a:t>Help your child to recognise their own name so they can find their coat hook, clothing and tray etc. </a:t>
            </a:r>
          </a:p>
          <a:p>
            <a:r>
              <a:rPr lang="en-GB" sz="3200" b="1" dirty="0">
                <a:solidFill>
                  <a:srgbClr val="C00000"/>
                </a:solidFill>
                <a:latin typeface="Comic Sans MS" panose="030F0702030302020204" pitchFamily="66" charset="0"/>
              </a:rPr>
              <a:t>Remember all experiences with books should be enjoyable</a:t>
            </a:r>
          </a:p>
        </p:txBody>
      </p:sp>
      <p:pic>
        <p:nvPicPr>
          <p:cNvPr id="4" name="Picture 3" descr="Book Character Glasses - Free vector graphic on Pixaba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3980" y="703474"/>
            <a:ext cx="1128440" cy="987214"/>
          </a:xfrm>
          <a:prstGeom prst="rect">
            <a:avLst/>
          </a:prstGeom>
        </p:spPr>
      </p:pic>
      <p:pic>
        <p:nvPicPr>
          <p:cNvPr id="5" name="Picture 4" descr="[無料イラスト] 娘に読み聞かせする母親 - パブリックドメインQ：著作権フリー画像素材集"/>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70867" y="1152120"/>
            <a:ext cx="882933" cy="968703"/>
          </a:xfrm>
          <a:prstGeom prst="rect">
            <a:avLst/>
          </a:prstGeom>
        </p:spPr>
      </p:pic>
    </p:spTree>
    <p:extLst>
      <p:ext uri="{BB962C8B-B14F-4D97-AF65-F5344CB8AC3E}">
        <p14:creationId xmlns:p14="http://schemas.microsoft.com/office/powerpoint/2010/main" val="19189642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rgbClr val="CC9900"/>
                </a:solidFill>
                <a:latin typeface="Comic Sans MS" panose="030F0702030302020204" pitchFamily="66" charset="0"/>
              </a:rPr>
              <a:t>How you can help your child with early writing</a:t>
            </a:r>
          </a:p>
        </p:txBody>
      </p:sp>
      <p:sp>
        <p:nvSpPr>
          <p:cNvPr id="3" name="Content Placeholder 2"/>
          <p:cNvSpPr>
            <a:spLocks noGrp="1"/>
          </p:cNvSpPr>
          <p:nvPr>
            <p:ph idx="1"/>
          </p:nvPr>
        </p:nvSpPr>
        <p:spPr/>
        <p:txBody>
          <a:bodyPr>
            <a:normAutofit fontScale="92500"/>
          </a:bodyPr>
          <a:lstStyle/>
          <a:p>
            <a:r>
              <a:rPr lang="en-GB" dirty="0">
                <a:solidFill>
                  <a:srgbClr val="660066"/>
                </a:solidFill>
                <a:latin typeface="Comic Sans MS" panose="030F0702030302020204" pitchFamily="66" charset="0"/>
              </a:rPr>
              <a:t>Encourage and praise any mark making as this will boost your child's love for writing</a:t>
            </a:r>
          </a:p>
          <a:p>
            <a:r>
              <a:rPr lang="en-GB" dirty="0">
                <a:solidFill>
                  <a:srgbClr val="660066"/>
                </a:solidFill>
                <a:latin typeface="Comic Sans MS" panose="030F0702030302020204" pitchFamily="66" charset="0"/>
              </a:rPr>
              <a:t>Make marks in many different ways, pencils and pens on paper, sticks in sand or soil, paint brush and water on the patio etc.</a:t>
            </a:r>
          </a:p>
          <a:p>
            <a:r>
              <a:rPr lang="en-GB" dirty="0">
                <a:solidFill>
                  <a:srgbClr val="660066"/>
                </a:solidFill>
                <a:latin typeface="Comic Sans MS" panose="030F0702030302020204" pitchFamily="66" charset="0"/>
              </a:rPr>
              <a:t>Have many different materials available to them, pencils, pens, chalks, crayons and brushes</a:t>
            </a:r>
          </a:p>
          <a:p>
            <a:r>
              <a:rPr lang="en-GB" dirty="0">
                <a:solidFill>
                  <a:srgbClr val="660066"/>
                </a:solidFill>
                <a:latin typeface="Comic Sans MS" panose="030F0702030302020204" pitchFamily="66" charset="0"/>
              </a:rPr>
              <a:t>Let them see other family member writing, this can be shopping lists, birthday cards or letters. Let them have a go too.</a:t>
            </a:r>
          </a:p>
          <a:p>
            <a:r>
              <a:rPr lang="en-GB" dirty="0">
                <a:solidFill>
                  <a:srgbClr val="660066"/>
                </a:solidFill>
                <a:latin typeface="Comic Sans MS" panose="030F0702030302020204" pitchFamily="66" charset="0"/>
              </a:rPr>
              <a:t>Introduce them to the letters in their name</a:t>
            </a:r>
          </a:p>
        </p:txBody>
      </p:sp>
      <p:pic>
        <p:nvPicPr>
          <p:cNvPr id="4" name="Picture 3" descr="Fotoğraf : plaj, kum, kanat, alfabe, toprak, fauna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69681" y="5136552"/>
            <a:ext cx="1747701" cy="1531491"/>
          </a:xfrm>
          <a:prstGeom prst="rect">
            <a:avLst/>
          </a:prstGeom>
        </p:spPr>
      </p:pic>
      <p:pic>
        <p:nvPicPr>
          <p:cNvPr id="5" name="Picture 4" descr="Paintbrushes | Flickr - Photo Shar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15154" y="945334"/>
            <a:ext cx="1320437" cy="880291"/>
          </a:xfrm>
          <a:prstGeom prst="rect">
            <a:avLst/>
          </a:prstGeom>
        </p:spPr>
      </p:pic>
      <p:pic>
        <p:nvPicPr>
          <p:cNvPr id="6" name="Picture 5" descr="Crayons White Background Images | AWB"/>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0169" y="789886"/>
            <a:ext cx="792479" cy="1089318"/>
          </a:xfrm>
          <a:prstGeom prst="rect">
            <a:avLst/>
          </a:prstGeom>
        </p:spPr>
      </p:pic>
    </p:spTree>
    <p:extLst>
      <p:ext uri="{BB962C8B-B14F-4D97-AF65-F5344CB8AC3E}">
        <p14:creationId xmlns:p14="http://schemas.microsoft.com/office/powerpoint/2010/main" val="30262842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2400" b="1" dirty="0">
                <a:solidFill>
                  <a:srgbClr val="002060"/>
                </a:solidFill>
                <a:latin typeface="Comic Sans MS" panose="030F0702030302020204" pitchFamily="66" charset="0"/>
              </a:rPr>
              <a:t>Maths is everywhere. Routines and the environment all offer rich resources of mathematical experiences for your children. Doing these everyday things </a:t>
            </a:r>
            <a:br>
              <a:rPr lang="en-GB" sz="2400" b="1" dirty="0">
                <a:solidFill>
                  <a:srgbClr val="002060"/>
                </a:solidFill>
                <a:latin typeface="Comic Sans MS" panose="030F0702030302020204" pitchFamily="66" charset="0"/>
              </a:rPr>
            </a:br>
            <a:r>
              <a:rPr lang="en-GB" sz="2400" b="1" dirty="0">
                <a:solidFill>
                  <a:srgbClr val="002060"/>
                </a:solidFill>
                <a:latin typeface="Comic Sans MS" panose="030F0702030302020204" pitchFamily="66" charset="0"/>
              </a:rPr>
              <a:t>will help support your child: </a:t>
            </a:r>
          </a:p>
        </p:txBody>
      </p:sp>
      <p:sp>
        <p:nvSpPr>
          <p:cNvPr id="3" name="Content Placeholder 2"/>
          <p:cNvSpPr>
            <a:spLocks noGrp="1"/>
          </p:cNvSpPr>
          <p:nvPr>
            <p:ph idx="1"/>
          </p:nvPr>
        </p:nvSpPr>
        <p:spPr/>
        <p:txBody>
          <a:bodyPr>
            <a:normAutofit fontScale="85000" lnSpcReduction="20000"/>
          </a:bodyPr>
          <a:lstStyle/>
          <a:p>
            <a:r>
              <a:rPr lang="en-GB" dirty="0">
                <a:solidFill>
                  <a:srgbClr val="FF0066"/>
                </a:solidFill>
                <a:latin typeface="Comic Sans MS" panose="030F0702030302020204" pitchFamily="66" charset="0"/>
              </a:rPr>
              <a:t>Read number books together</a:t>
            </a:r>
          </a:p>
          <a:p>
            <a:r>
              <a:rPr lang="en-GB" dirty="0">
                <a:solidFill>
                  <a:srgbClr val="FF0066"/>
                </a:solidFill>
                <a:latin typeface="Comic Sans MS" panose="030F0702030302020204" pitchFamily="66" charset="0"/>
              </a:rPr>
              <a:t>Try to use correct language – more, less, short, long, heavy, light</a:t>
            </a:r>
          </a:p>
          <a:p>
            <a:r>
              <a:rPr lang="en-GB" dirty="0">
                <a:solidFill>
                  <a:srgbClr val="FF0066"/>
                </a:solidFill>
                <a:latin typeface="Comic Sans MS" panose="030F0702030302020204" pitchFamily="66" charset="0"/>
              </a:rPr>
              <a:t>Read numbers on houses and cars</a:t>
            </a:r>
          </a:p>
          <a:p>
            <a:r>
              <a:rPr lang="en-GB" dirty="0">
                <a:solidFill>
                  <a:srgbClr val="FF0066"/>
                </a:solidFill>
                <a:latin typeface="Comic Sans MS" panose="030F0702030302020204" pitchFamily="66" charset="0"/>
              </a:rPr>
              <a:t>Point out colours and talk about them</a:t>
            </a:r>
          </a:p>
          <a:p>
            <a:r>
              <a:rPr lang="en-GB" dirty="0">
                <a:solidFill>
                  <a:srgbClr val="FF0066"/>
                </a:solidFill>
                <a:latin typeface="Comic Sans MS" panose="030F0702030302020204" pitchFamily="66" charset="0"/>
              </a:rPr>
              <a:t>Sing and say number rhymes</a:t>
            </a:r>
          </a:p>
          <a:p>
            <a:r>
              <a:rPr lang="en-GB" dirty="0">
                <a:solidFill>
                  <a:srgbClr val="FF0066"/>
                </a:solidFill>
                <a:latin typeface="Comic Sans MS" panose="030F0702030302020204" pitchFamily="66" charset="0"/>
              </a:rPr>
              <a:t>Sort the washing, match socks</a:t>
            </a:r>
          </a:p>
          <a:p>
            <a:r>
              <a:rPr lang="en-GB" dirty="0">
                <a:solidFill>
                  <a:srgbClr val="FF0066"/>
                </a:solidFill>
                <a:latin typeface="Comic Sans MS" panose="030F0702030302020204" pitchFamily="66" charset="0"/>
              </a:rPr>
              <a:t>Play dominoes/snap/board games</a:t>
            </a:r>
          </a:p>
          <a:p>
            <a:r>
              <a:rPr lang="en-GB" dirty="0">
                <a:solidFill>
                  <a:srgbClr val="FF0066"/>
                </a:solidFill>
                <a:latin typeface="Comic Sans MS" panose="030F0702030302020204" pitchFamily="66" charset="0"/>
              </a:rPr>
              <a:t>Measure ingredients by making cakes</a:t>
            </a:r>
          </a:p>
          <a:p>
            <a:r>
              <a:rPr lang="en-GB" dirty="0">
                <a:solidFill>
                  <a:srgbClr val="FF0066"/>
                </a:solidFill>
                <a:latin typeface="Comic Sans MS" panose="030F0702030302020204" pitchFamily="66" charset="0"/>
              </a:rPr>
              <a:t>Predict –do you think it will rain today? Will all of those toys fit in the box?</a:t>
            </a:r>
          </a:p>
          <a:p>
            <a:r>
              <a:rPr lang="en-GB" dirty="0">
                <a:solidFill>
                  <a:srgbClr val="FF0066"/>
                </a:solidFill>
                <a:latin typeface="Comic Sans MS" panose="030F0702030302020204" pitchFamily="66" charset="0"/>
              </a:rPr>
              <a:t>Make patterns – threading beads, alternate coloured bricks. </a:t>
            </a:r>
          </a:p>
        </p:txBody>
      </p:sp>
      <p:pic>
        <p:nvPicPr>
          <p:cNvPr id="4" name="Picture 3" descr="1 to 10 Numbers PNG Transparent Images | PNG Al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9038" y="1173993"/>
            <a:ext cx="1835098" cy="1033390"/>
          </a:xfrm>
          <a:prstGeom prst="rect">
            <a:avLst/>
          </a:prstGeom>
        </p:spPr>
      </p:pic>
      <p:pic>
        <p:nvPicPr>
          <p:cNvPr id="5" name="Picture 4" descr="Free stock photo of domino, dominoes, gam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3070" y="3327378"/>
            <a:ext cx="1891066" cy="1347831"/>
          </a:xfrm>
          <a:prstGeom prst="rect">
            <a:avLst/>
          </a:prstGeom>
        </p:spPr>
      </p:pic>
      <p:pic>
        <p:nvPicPr>
          <p:cNvPr id="6" name="Picture 5" descr="RYB color model - Wikipedia"/>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34943" y="2551226"/>
            <a:ext cx="1552303" cy="1552303"/>
          </a:xfrm>
          <a:prstGeom prst="rect">
            <a:avLst/>
          </a:prstGeom>
        </p:spPr>
      </p:pic>
      <p:pic>
        <p:nvPicPr>
          <p:cNvPr id="7" name="Picture 6" descr="Tiny House Homestead: November 20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7864" y="5850233"/>
            <a:ext cx="1606731" cy="923334"/>
          </a:xfrm>
          <a:prstGeom prst="rect">
            <a:avLst/>
          </a:prstGeom>
        </p:spPr>
      </p:pic>
      <p:pic>
        <p:nvPicPr>
          <p:cNvPr id="8" name="Picture 7" descr="Beads on a string | Attempt to do something different ..."/>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27244" y="5797067"/>
            <a:ext cx="1281133" cy="882030"/>
          </a:xfrm>
          <a:prstGeom prst="rect">
            <a:avLst/>
          </a:prstGeom>
        </p:spPr>
      </p:pic>
    </p:spTree>
    <p:extLst>
      <p:ext uri="{BB962C8B-B14F-4D97-AF65-F5344CB8AC3E}">
        <p14:creationId xmlns:p14="http://schemas.microsoft.com/office/powerpoint/2010/main" val="4191857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2400" dirty="0">
                <a:solidFill>
                  <a:schemeClr val="accent2">
                    <a:lumMod val="75000"/>
                  </a:schemeClr>
                </a:solidFill>
                <a:latin typeface="Comic Sans MS" panose="030F0702030302020204" pitchFamily="66" charset="0"/>
              </a:rPr>
              <a:t>Children need lots of practise to develop physical skills. You can help support your child in the following ways:</a:t>
            </a:r>
          </a:p>
        </p:txBody>
      </p:sp>
      <p:sp>
        <p:nvSpPr>
          <p:cNvPr id="3" name="Content Placeholder 2"/>
          <p:cNvSpPr>
            <a:spLocks noGrp="1"/>
          </p:cNvSpPr>
          <p:nvPr>
            <p:ph idx="1"/>
          </p:nvPr>
        </p:nvSpPr>
        <p:spPr/>
        <p:txBody>
          <a:bodyPr>
            <a:normAutofit fontScale="92500" lnSpcReduction="20000"/>
          </a:bodyPr>
          <a:lstStyle/>
          <a:p>
            <a:r>
              <a:rPr lang="en-GB" dirty="0">
                <a:solidFill>
                  <a:srgbClr val="7030A0"/>
                </a:solidFill>
                <a:latin typeface="Comic Sans MS" panose="030F0702030302020204" pitchFamily="66" charset="0"/>
              </a:rPr>
              <a:t>Hold a pencil correctly which is between the thumb and forefinger supported by the middle finger</a:t>
            </a:r>
          </a:p>
          <a:p>
            <a:r>
              <a:rPr lang="en-GB" dirty="0">
                <a:solidFill>
                  <a:srgbClr val="7030A0"/>
                </a:solidFill>
                <a:latin typeface="Comic Sans MS" panose="030F0702030302020204" pitchFamily="66" charset="0"/>
              </a:rPr>
              <a:t>Colour between the lines</a:t>
            </a:r>
          </a:p>
          <a:p>
            <a:r>
              <a:rPr lang="en-GB" dirty="0">
                <a:solidFill>
                  <a:srgbClr val="7030A0"/>
                </a:solidFill>
                <a:latin typeface="Comic Sans MS" panose="030F0702030302020204" pitchFamily="66" charset="0"/>
              </a:rPr>
              <a:t>Do lots of cutting, along straight lines, curved lines and shapes</a:t>
            </a:r>
          </a:p>
          <a:p>
            <a:r>
              <a:rPr lang="en-GB" dirty="0">
                <a:solidFill>
                  <a:srgbClr val="7030A0"/>
                </a:solidFill>
                <a:latin typeface="Comic Sans MS" panose="030F0702030302020204" pitchFamily="66" charset="0"/>
              </a:rPr>
              <a:t>Catch, throw and kick balls</a:t>
            </a:r>
          </a:p>
          <a:p>
            <a:r>
              <a:rPr lang="en-GB" dirty="0">
                <a:solidFill>
                  <a:srgbClr val="7030A0"/>
                </a:solidFill>
                <a:latin typeface="Comic Sans MS" panose="030F0702030302020204" pitchFamily="66" charset="0"/>
              </a:rPr>
              <a:t>Use construction kits such as Lego, Duplo, stickle bricks and Hama Beads </a:t>
            </a:r>
            <a:r>
              <a:rPr lang="en-GB" dirty="0" err="1">
                <a:solidFill>
                  <a:srgbClr val="7030A0"/>
                </a:solidFill>
                <a:latin typeface="Comic Sans MS" panose="030F0702030302020204" pitchFamily="66" charset="0"/>
              </a:rPr>
              <a:t>etc</a:t>
            </a:r>
            <a:endParaRPr lang="en-GB" dirty="0">
              <a:solidFill>
                <a:srgbClr val="7030A0"/>
              </a:solidFill>
              <a:latin typeface="Comic Sans MS" panose="030F0702030302020204" pitchFamily="66" charset="0"/>
            </a:endParaRPr>
          </a:p>
          <a:p>
            <a:r>
              <a:rPr lang="en-GB" dirty="0">
                <a:solidFill>
                  <a:srgbClr val="7030A0"/>
                </a:solidFill>
                <a:latin typeface="Comic Sans MS" panose="030F0702030302020204" pitchFamily="66" charset="0"/>
              </a:rPr>
              <a:t>Practise balance on scooters and balance bikes</a:t>
            </a:r>
          </a:p>
          <a:p>
            <a:r>
              <a:rPr lang="en-GB" dirty="0">
                <a:solidFill>
                  <a:srgbClr val="7030A0"/>
                </a:solidFill>
                <a:latin typeface="Comic Sans MS" panose="030F0702030302020204" pitchFamily="66" charset="0"/>
              </a:rPr>
              <a:t>Be creative, making things out of boxes, toilet rolls, bottle tops etc.</a:t>
            </a:r>
          </a:p>
          <a:p>
            <a:r>
              <a:rPr lang="en-GB" dirty="0">
                <a:solidFill>
                  <a:srgbClr val="7030A0"/>
                </a:solidFill>
                <a:latin typeface="Comic Sans MS" panose="030F0702030302020204" pitchFamily="66" charset="0"/>
              </a:rPr>
              <a:t>Complete lots of jigsaw puzzles together</a:t>
            </a:r>
          </a:p>
        </p:txBody>
      </p:sp>
      <p:pic>
        <p:nvPicPr>
          <p:cNvPr id="4" name="Picture 3" descr="html5 - Repositioning background to make it look like a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5942" y="911224"/>
            <a:ext cx="914401" cy="914401"/>
          </a:xfrm>
          <a:prstGeom prst="rect">
            <a:avLst/>
          </a:prstGeom>
        </p:spPr>
      </p:pic>
      <p:pic>
        <p:nvPicPr>
          <p:cNvPr id="5" name="Picture 4" descr="Scissors Equipment · Free vector graphic on Pixaba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78366" y="1245687"/>
            <a:ext cx="1467394" cy="1465101"/>
          </a:xfrm>
          <a:prstGeom prst="rect">
            <a:avLst/>
          </a:prstGeom>
        </p:spPr>
      </p:pic>
      <p:pic>
        <p:nvPicPr>
          <p:cNvPr id="6" name="Picture 5" descr="Free photo Jigsaw Clipart Paper Puzzle Colorful - Max Pixel"/>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74480" y="5402718"/>
            <a:ext cx="1354183" cy="1354183"/>
          </a:xfrm>
          <a:prstGeom prst="rect">
            <a:avLst/>
          </a:prstGeom>
        </p:spPr>
      </p:pic>
    </p:spTree>
    <p:extLst>
      <p:ext uri="{BB962C8B-B14F-4D97-AF65-F5344CB8AC3E}">
        <p14:creationId xmlns:p14="http://schemas.microsoft.com/office/powerpoint/2010/main" val="17188069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solidFill>
                  <a:srgbClr val="FFC000"/>
                </a:solidFill>
                <a:latin typeface="Comic Sans MS" panose="030F0702030302020204" pitchFamily="66" charset="0"/>
              </a:rPr>
              <a:t>Watch them flourish!</a:t>
            </a:r>
          </a:p>
        </p:txBody>
      </p:sp>
      <p:sp>
        <p:nvSpPr>
          <p:cNvPr id="3" name="Content Placeholder 2"/>
          <p:cNvSpPr>
            <a:spLocks noGrp="1"/>
          </p:cNvSpPr>
          <p:nvPr>
            <p:ph idx="1"/>
          </p:nvPr>
        </p:nvSpPr>
        <p:spPr/>
        <p:txBody>
          <a:bodyPr/>
          <a:lstStyle/>
          <a:p>
            <a:pPr marL="0" indent="0" algn="ctr">
              <a:buNone/>
            </a:pPr>
            <a:r>
              <a:rPr lang="en-GB" dirty="0">
                <a:solidFill>
                  <a:srgbClr val="0070C0"/>
                </a:solidFill>
                <a:latin typeface="Comic Sans MS" panose="030F0702030302020204" pitchFamily="66" charset="0"/>
              </a:rPr>
              <a:t>Please don’t worry if your child can’t do everything that has been mentioned. Every child is different and they all do things at different stages. We are here to help support them with all areas of their learning. Please contact Mrs McCaugherty (Home School Link) if you have any concerns or questions about your child starting school.</a:t>
            </a:r>
          </a:p>
          <a:p>
            <a:pPr marL="0" indent="0">
              <a:buNone/>
            </a:pPr>
            <a:endParaRPr lang="en-GB" dirty="0"/>
          </a:p>
          <a:p>
            <a:pPr marL="0" indent="0" algn="ctr">
              <a:buNone/>
            </a:pPr>
            <a:r>
              <a:rPr lang="en-GB" dirty="0"/>
              <a:t>schoollink@Harvington.worcs.sch.uk</a:t>
            </a:r>
          </a:p>
        </p:txBody>
      </p:sp>
      <p:pic>
        <p:nvPicPr>
          <p:cNvPr id="4" name="Picture 3" descr="Child Overcoming Victory · Free image on Pixaba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11492" y="4885508"/>
            <a:ext cx="2142308" cy="1606731"/>
          </a:xfrm>
          <a:prstGeom prst="rect">
            <a:avLst/>
          </a:prstGeom>
        </p:spPr>
      </p:pic>
    </p:spTree>
    <p:extLst>
      <p:ext uri="{BB962C8B-B14F-4D97-AF65-F5344CB8AC3E}">
        <p14:creationId xmlns:p14="http://schemas.microsoft.com/office/powerpoint/2010/main" val="18485354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172</TotalTime>
  <Words>780</Words>
  <Application>Microsoft Office PowerPoint</Application>
  <PresentationFormat>Widescreen</PresentationFormat>
  <Paragraphs>59</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Comic Sans MS</vt:lpstr>
      <vt:lpstr>Office Theme</vt:lpstr>
      <vt:lpstr>Starting in Reception September 2026</vt:lpstr>
      <vt:lpstr>Welcome </vt:lpstr>
      <vt:lpstr>Encourage your child to use  independence so they can  do they following:</vt:lpstr>
      <vt:lpstr>It would be great if  your child….</vt:lpstr>
      <vt:lpstr>How to support your child with early reading</vt:lpstr>
      <vt:lpstr>How you can help your child with early writing</vt:lpstr>
      <vt:lpstr>Maths is everywhere. Routines and the environment all offer rich resources of mathematical experiences for your children. Doing these everyday things  will help support your child: </vt:lpstr>
      <vt:lpstr>Children need lots of practise to develop physical skills. You can help support your child in the following ways:</vt:lpstr>
      <vt:lpstr>Watch them flourish!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Starting in Reception 2020</dc:title>
  <dc:creator>Sally McCaugherty</dc:creator>
  <cp:lastModifiedBy>Becky Enstone</cp:lastModifiedBy>
  <cp:revision>25</cp:revision>
  <dcterms:created xsi:type="dcterms:W3CDTF">2020-06-18T09:55:12Z</dcterms:created>
  <dcterms:modified xsi:type="dcterms:W3CDTF">2026-04-27T07:48:59Z</dcterms:modified>
</cp:coreProperties>
</file>