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4"/>
  </p:sldMasterIdLst>
  <p:notesMasterIdLst>
    <p:notesMasterId r:id="rId41"/>
  </p:notesMasterIdLst>
  <p:handoutMasterIdLst>
    <p:handoutMasterId r:id="rId42"/>
  </p:handoutMasterIdLst>
  <p:sldIdLst>
    <p:sldId id="279" r:id="rId5"/>
    <p:sldId id="461" r:id="rId6"/>
    <p:sldId id="493" r:id="rId7"/>
    <p:sldId id="552" r:id="rId8"/>
    <p:sldId id="474" r:id="rId9"/>
    <p:sldId id="471" r:id="rId10"/>
    <p:sldId id="472" r:id="rId11"/>
    <p:sldId id="473" r:id="rId12"/>
    <p:sldId id="475" r:id="rId13"/>
    <p:sldId id="476" r:id="rId14"/>
    <p:sldId id="464" r:id="rId15"/>
    <p:sldId id="465" r:id="rId16"/>
    <p:sldId id="463" r:id="rId17"/>
    <p:sldId id="467" r:id="rId18"/>
    <p:sldId id="496" r:id="rId19"/>
    <p:sldId id="501" r:id="rId20"/>
    <p:sldId id="502" r:id="rId21"/>
    <p:sldId id="503" r:id="rId22"/>
    <p:sldId id="505" r:id="rId23"/>
    <p:sldId id="506" r:id="rId24"/>
    <p:sldId id="509" r:id="rId25"/>
    <p:sldId id="515" r:id="rId26"/>
    <p:sldId id="531" r:id="rId27"/>
    <p:sldId id="535" r:id="rId28"/>
    <p:sldId id="538" r:id="rId29"/>
    <p:sldId id="485" r:id="rId30"/>
    <p:sldId id="486" r:id="rId31"/>
    <p:sldId id="487" r:id="rId32"/>
    <p:sldId id="547" r:id="rId33"/>
    <p:sldId id="488" r:id="rId34"/>
    <p:sldId id="554" r:id="rId35"/>
    <p:sldId id="555" r:id="rId36"/>
    <p:sldId id="556" r:id="rId37"/>
    <p:sldId id="553" r:id="rId38"/>
    <p:sldId id="492" r:id="rId39"/>
    <p:sldId id="558"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3DF8A1-C9FD-4611-94CF-404AD32CA660}" v="23" dt="2023-02-16T21:34:16.0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56"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F0F92F-5205-1240-A720-B28361FFC1EE}" type="datetimeFigureOut">
              <a:rPr lang="en-US" smtClean="0"/>
              <a:t>11/29/2023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EB17A90-78CC-1648-9A76-51ACA2F7560D}" type="slidenum">
              <a:rPr lang="en-US" smtClean="0"/>
              <a:t>‹#›</a:t>
            </a:fld>
            <a:endParaRPr lang="en-US"/>
          </a:p>
        </p:txBody>
      </p:sp>
    </p:spTree>
    <p:extLst>
      <p:ext uri="{BB962C8B-B14F-4D97-AF65-F5344CB8AC3E}">
        <p14:creationId xmlns:p14="http://schemas.microsoft.com/office/powerpoint/2010/main" val="217695566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A9E9A4-C553-1941-B291-4A6F2D7960CF}" type="datetimeFigureOut">
              <a:rPr lang="en-US" smtClean="0"/>
              <a:t>11/29/2023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9DB3E8-4E0D-3A45-B2D1-C595BE25A739}" type="slidenum">
              <a:rPr lang="en-US" smtClean="0"/>
              <a:t>‹#›</a:t>
            </a:fld>
            <a:endParaRPr lang="en-US"/>
          </a:p>
        </p:txBody>
      </p:sp>
    </p:spTree>
    <p:extLst>
      <p:ext uri="{BB962C8B-B14F-4D97-AF65-F5344CB8AC3E}">
        <p14:creationId xmlns:p14="http://schemas.microsoft.com/office/powerpoint/2010/main" val="177738464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9DB3E8-4E0D-3A45-B2D1-C595BE25A739}" type="slidenum">
              <a:rPr lang="en-US" smtClean="0"/>
              <a:t>12</a:t>
            </a:fld>
            <a:endParaRPr lang="en-US"/>
          </a:p>
        </p:txBody>
      </p:sp>
    </p:spTree>
    <p:extLst>
      <p:ext uri="{BB962C8B-B14F-4D97-AF65-F5344CB8AC3E}">
        <p14:creationId xmlns:p14="http://schemas.microsoft.com/office/powerpoint/2010/main" val="133731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183E6D1A-1E8D-4042-89B2-08E892544A46}" type="datetime1">
              <a:rPr lang="en-GB" smtClean="0"/>
              <a:t>29/11/2023</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EDC1F87D-E4EC-3E46-B207-AD5994DC7E3F}" type="slidenum">
              <a:rPr lang="en-US" smtClean="0"/>
              <a:t>‹#›</a:t>
            </a:fld>
            <a:endParaRPr 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765906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023C34DE-534C-A843-A1EC-74F404D34279}" type="datetime1">
              <a:rPr lang="en-GB" smtClean="0"/>
              <a:t>29/11/2023</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000990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975DD6-32C6-D54E-AE2F-60B675C5FEEB}"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72728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8AFA3-B005-EF42-AA00-22DD50436501}" type="datetime1">
              <a:rPr lang="en-GB" smtClean="0"/>
              <a:t>29/11/2023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587344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877C9C-B660-E242-97D7-50113EB8A11D}" type="datetime1">
              <a:rPr lang="en-GB" smtClean="0"/>
              <a:t>29/11/2023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621078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20EDB6-5ACD-9447-97DA-FCF5C75BDE39}" type="datetime1">
              <a:rPr lang="en-GB" smtClean="0"/>
              <a:t>29/11/2023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863509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5A4E12-C773-3648-AC7A-7F5175600727}" type="datetime1">
              <a:rPr lang="en-GB" smtClean="0"/>
              <a:t>29/11/2023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8559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0BDEF8C-55D3-B444-8B8F-CCACCCBA45DB}" type="datetime1">
              <a:rPr lang="en-GB" smtClean="0"/>
              <a:t>29/11/2023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310148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F72886-D98A-F549-BEF0-9B04D260949E}" type="datetime1">
              <a:rPr lang="en-GB" smtClean="0"/>
              <a:t>29/11/2023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732569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0B2E68-CFEA-C845-B1FB-F396DD92B2D0}" type="datetime1">
              <a:rPr lang="en-GB" smtClean="0"/>
              <a:t>29/11/2023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99728397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1184685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64878012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85427812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74759359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0B2E68-CFEA-C845-B1FB-F396DD92B2D0}"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408293375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073C27-B8F7-724F-B384-CBFBE0D0E272}"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5130309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1D1EB6-125F-B749-B023-F86BD3BE0479}" type="datetime1">
              <a:rPr lang="en-GB" smtClean="0"/>
              <a:t>29/11/2023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802089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10B2E68-CFEA-C845-B1FB-F396DD92B2D0}" type="datetime1">
              <a:rPr lang="en-GB" smtClean="0"/>
              <a:t>29/11/2023</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DC1F87D-E4EC-3E46-B207-AD5994DC7E3F}" type="slidenum">
              <a:rPr lang="en-US" smtClean="0"/>
              <a:t>‹#›</a:t>
            </a:fld>
            <a:endParaRPr lang="en-US"/>
          </a:p>
        </p:txBody>
      </p:sp>
    </p:spTree>
    <p:extLst>
      <p:ext uri="{BB962C8B-B14F-4D97-AF65-F5344CB8AC3E}">
        <p14:creationId xmlns:p14="http://schemas.microsoft.com/office/powerpoint/2010/main" val="366150830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notasparalectorescuriosos.blogspot.com/2012/02/aprender-leer.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hyperlink" Target="https://literacytrust.org.uk/research-services/research-reports/mental-wellbeing-reading-and-writing/"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somospacientes.com/noticias/avances/la-lactancia-mejora-las-capacidades-intelectuales-de-los-ninos-en-sus-primeros-anos/"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www.piqsels.com/en/public-domain-photo-oyja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pxhere.com/en/photo/941493"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heeldecide.com/index.php?c1=Synonym&amp;c2=Antonym&amp;c3=Meaning&amp;c4=Example&amp;time=5" TargetMode="Externa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youtube.com/watch?v=g4Nf0Hcuv4Y"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0CC1C-6AEC-435A-847A-F3A5CF09468F}"/>
              </a:ext>
            </a:extLst>
          </p:cNvPr>
          <p:cNvSpPr>
            <a:spLocks noGrp="1"/>
          </p:cNvSpPr>
          <p:nvPr>
            <p:ph type="title"/>
          </p:nvPr>
        </p:nvSpPr>
        <p:spPr>
          <a:xfrm>
            <a:off x="457200" y="1417638"/>
            <a:ext cx="8229600" cy="1143000"/>
          </a:xfrm>
        </p:spPr>
        <p:txBody>
          <a:bodyPr>
            <a:normAutofit fontScale="90000"/>
          </a:bodyPr>
          <a:lstStyle/>
          <a:p>
            <a:r>
              <a:rPr lang="en-GB" sz="6000" b="1" dirty="0" smtClean="0">
                <a:latin typeface="Arial Black" panose="020B0A04020102020204" pitchFamily="34" charset="0"/>
              </a:rPr>
              <a:t>  Working Together to Support </a:t>
            </a:r>
            <a:r>
              <a:rPr lang="en-GB" sz="6000" b="1" dirty="0">
                <a:latin typeface="Arial Black" panose="020B0A04020102020204" pitchFamily="34" charset="0"/>
              </a:rPr>
              <a:t>R</a:t>
            </a:r>
            <a:r>
              <a:rPr lang="en-GB" sz="6000" b="1" dirty="0" smtClean="0">
                <a:latin typeface="Arial Black" panose="020B0A04020102020204" pitchFamily="34" charset="0"/>
              </a:rPr>
              <a:t>eading Progress.</a:t>
            </a:r>
            <a:endParaRPr lang="en-GB" b="1" dirty="0">
              <a:solidFill>
                <a:srgbClr val="0070C0"/>
              </a:solidFill>
              <a:latin typeface="Bradley Hand ITC" panose="03070402050302030203" pitchFamily="66" charset="0"/>
            </a:endParaRPr>
          </a:p>
        </p:txBody>
      </p:sp>
      <p:sp>
        <p:nvSpPr>
          <p:cNvPr id="3" name="Content Placeholder 2"/>
          <p:cNvSpPr>
            <a:spLocks noGrp="1"/>
          </p:cNvSpPr>
          <p:nvPr>
            <p:ph idx="1"/>
          </p:nvPr>
        </p:nvSpPr>
        <p:spPr>
          <a:xfrm>
            <a:off x="982133" y="3563284"/>
            <a:ext cx="7704667" cy="3332816"/>
          </a:xfrm>
        </p:spPr>
        <p:txBody>
          <a:bodyPr/>
          <a:lstStyle/>
          <a:p>
            <a:endParaRPr lang="en-GB" dirty="0"/>
          </a:p>
        </p:txBody>
      </p:sp>
    </p:spTree>
    <p:extLst>
      <p:ext uri="{BB962C8B-B14F-4D97-AF65-F5344CB8AC3E}">
        <p14:creationId xmlns:p14="http://schemas.microsoft.com/office/powerpoint/2010/main" val="2454649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AD30037-67ED-4367-9BE0-45787510BF1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hild reading a book&#10;&#10;Description automatically generated with low confidence">
            <a:extLst>
              <a:ext uri="{FF2B5EF4-FFF2-40B4-BE49-F238E27FC236}">
                <a16:creationId xmlns:a16="http://schemas.microsoft.com/office/drawing/2014/main" id="{F8B37F91-5982-4BD2-86C5-46A3284BADC7}"/>
              </a:ext>
            </a:extLst>
          </p:cNvPr>
          <p:cNvPicPr>
            <a:picLocks noChangeAspect="1"/>
          </p:cNvPicPr>
          <p:nvPr/>
        </p:nvPicPr>
        <p:blipFill rotWithShape="1">
          <a:blip r:embed="rId3">
            <a:extLst>
              <a:ext uri="{837473B0-CC2E-450A-ABE3-18F120FF3D39}">
                <a1611:picAttrSrcUrl xmlns="" xmlns:a1611="http://schemas.microsoft.com/office/drawing/2016/11/main" r:id="rId4"/>
              </a:ext>
            </a:extLst>
          </a:blip>
          <a:srcRect l="51981" r="9482"/>
          <a:stretch/>
        </p:blipFill>
        <p:spPr>
          <a:xfrm>
            <a:off x="5169693" y="10"/>
            <a:ext cx="397430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13" name="Group 12">
            <a:extLst>
              <a:ext uri="{FF2B5EF4-FFF2-40B4-BE49-F238E27FC236}">
                <a16:creationId xmlns:a16="http://schemas.microsoft.com/office/drawing/2014/main" id="{50841A4E-5BC1-44B4-83CF-D524E8AEAD6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4570" y="0"/>
            <a:ext cx="1827609" cy="6858001"/>
            <a:chOff x="1320800" y="0"/>
            <a:chExt cx="2436813" cy="6858001"/>
          </a:xfrm>
        </p:grpSpPr>
        <p:sp>
          <p:nvSpPr>
            <p:cNvPr id="14" name="Freeform 6">
              <a:extLst>
                <a:ext uri="{FF2B5EF4-FFF2-40B4-BE49-F238E27FC236}">
                  <a16:creationId xmlns:a16="http://schemas.microsoft.com/office/drawing/2014/main" id="{BF371BCC-8954-44E2-8C4F-29DC188727A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CD3505BE-B420-41C5-BE34-3E7652D37A5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6" name="Freeform 8">
              <a:extLst>
                <a:ext uri="{FF2B5EF4-FFF2-40B4-BE49-F238E27FC236}">
                  <a16:creationId xmlns:a16="http://schemas.microsoft.com/office/drawing/2014/main" id="{4B68A05B-A78B-4D59-8CF9-1900731A218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7" name="Freeform 9">
              <a:extLst>
                <a:ext uri="{FF2B5EF4-FFF2-40B4-BE49-F238E27FC236}">
                  <a16:creationId xmlns:a16="http://schemas.microsoft.com/office/drawing/2014/main" id="{84D57A01-C112-4FF2-B5ED-0B762AAD9CE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6CCCCDF1-5D4F-4CA1-8400-DFBB96BB011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20A090B2-5344-43CD-BC70-A6D44F15E8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6ECC895D-C04A-407A-99F5-BD25427973FA}"/>
              </a:ext>
            </a:extLst>
          </p:cNvPr>
          <p:cNvSpPr>
            <a:spLocks noGrp="1"/>
          </p:cNvSpPr>
          <p:nvPr>
            <p:ph type="title"/>
          </p:nvPr>
        </p:nvSpPr>
        <p:spPr>
          <a:xfrm>
            <a:off x="596394" y="190500"/>
            <a:ext cx="3945510" cy="1752599"/>
          </a:xfrm>
        </p:spPr>
        <p:txBody>
          <a:bodyPr>
            <a:normAutofit/>
          </a:bodyPr>
          <a:lstStyle/>
          <a:p>
            <a:pPr algn="l"/>
            <a:r>
              <a:rPr lang="en-GB" sz="5400" b="1" dirty="0" smtClean="0">
                <a:solidFill>
                  <a:srgbClr val="002060"/>
                </a:solidFill>
              </a:rPr>
              <a:t>Reading</a:t>
            </a:r>
            <a:endParaRPr lang="en-GB" sz="5400" b="1" dirty="0">
              <a:solidFill>
                <a:srgbClr val="002060"/>
              </a:solidFill>
            </a:endParaRPr>
          </a:p>
        </p:txBody>
      </p:sp>
      <p:sp>
        <p:nvSpPr>
          <p:cNvPr id="3" name="Content Placeholder 2">
            <a:extLst>
              <a:ext uri="{FF2B5EF4-FFF2-40B4-BE49-F238E27FC236}">
                <a16:creationId xmlns:a16="http://schemas.microsoft.com/office/drawing/2014/main" id="{619C728D-763D-404E-86CD-7B7EB1C2B477}"/>
              </a:ext>
            </a:extLst>
          </p:cNvPr>
          <p:cNvSpPr>
            <a:spLocks noGrp="1"/>
          </p:cNvSpPr>
          <p:nvPr>
            <p:ph idx="1"/>
          </p:nvPr>
        </p:nvSpPr>
        <p:spPr>
          <a:xfrm>
            <a:off x="482600" y="1943099"/>
            <a:ext cx="4119497" cy="4724401"/>
          </a:xfrm>
        </p:spPr>
        <p:txBody>
          <a:bodyPr>
            <a:normAutofit fontScale="92500" lnSpcReduction="20000"/>
          </a:bodyPr>
          <a:lstStyle/>
          <a:p>
            <a:pPr marL="0" indent="0" fontAlgn="base">
              <a:buNone/>
            </a:pPr>
            <a:r>
              <a:rPr lang="en-GB" sz="1700" b="0" i="0" dirty="0">
                <a:effectLst/>
                <a:latin typeface="canada-type-gibson"/>
              </a:rPr>
              <a:t> </a:t>
            </a:r>
            <a:endParaRPr lang="en-GB" sz="1700" b="0" i="0" dirty="0">
              <a:effectLst/>
              <a:latin typeface="Calibri" panose="020F0502020204030204" pitchFamily="34" charset="0"/>
              <a:cs typeface="Calibri" panose="020F0502020204030204" pitchFamily="34" charset="0"/>
            </a:endParaRPr>
          </a:p>
          <a:p>
            <a:pPr fontAlgn="base"/>
            <a:r>
              <a:rPr lang="en-GB" sz="3200" b="0" i="0" dirty="0">
                <a:effectLst/>
                <a:latin typeface="Calibri" panose="020F0502020204030204" pitchFamily="34" charset="0"/>
                <a:cs typeface="Calibri" panose="020F0502020204030204" pitchFamily="34" charset="0"/>
              </a:rPr>
              <a:t>If you can encourage your child to read </a:t>
            </a:r>
            <a:r>
              <a:rPr lang="en-GB" sz="3200" b="0" i="0" dirty="0" smtClean="0">
                <a:effectLst/>
                <a:latin typeface="Calibri" panose="020F0502020204030204" pitchFamily="34" charset="0"/>
                <a:cs typeface="Calibri" panose="020F0502020204030204" pitchFamily="34" charset="0"/>
              </a:rPr>
              <a:t>they </a:t>
            </a:r>
            <a:r>
              <a:rPr lang="en-GB" sz="3200" b="0" i="0" dirty="0">
                <a:effectLst/>
                <a:latin typeface="Calibri" panose="020F0502020204030204" pitchFamily="34" charset="0"/>
                <a:cs typeface="Calibri" panose="020F0502020204030204" pitchFamily="34" charset="0"/>
              </a:rPr>
              <a:t>will really reap the benefits.</a:t>
            </a:r>
          </a:p>
          <a:p>
            <a:pPr fontAlgn="base"/>
            <a:r>
              <a:rPr lang="en-GB" sz="3200" b="0" i="0" dirty="0">
                <a:effectLst/>
                <a:latin typeface="Calibri" panose="020F0502020204030204" pitchFamily="34" charset="0"/>
                <a:cs typeface="Calibri" panose="020F0502020204030204" pitchFamily="34" charset="0"/>
              </a:rPr>
              <a:t> </a:t>
            </a:r>
            <a:r>
              <a:rPr lang="en-GB" sz="3200" dirty="0">
                <a:latin typeface="Calibri" panose="020F0502020204030204" pitchFamily="34" charset="0"/>
                <a:cs typeface="Calibri" panose="020F0502020204030204" pitchFamily="34" charset="0"/>
              </a:rPr>
              <a:t>R</a:t>
            </a:r>
            <a:r>
              <a:rPr lang="en-GB" sz="3200" b="0" i="0" dirty="0">
                <a:effectLst/>
                <a:latin typeface="Calibri" panose="020F0502020204030204" pitchFamily="34" charset="0"/>
                <a:cs typeface="Calibri" panose="020F0502020204030204" pitchFamily="34" charset="0"/>
              </a:rPr>
              <a:t>esearch shows that reading </a:t>
            </a:r>
            <a:r>
              <a:rPr lang="en-GB" sz="3200" b="0" i="0" dirty="0" smtClean="0">
                <a:effectLst/>
                <a:latin typeface="Calibri" panose="020F0502020204030204" pitchFamily="34" charset="0"/>
                <a:cs typeface="Calibri" panose="020F0502020204030204" pitchFamily="34" charset="0"/>
              </a:rPr>
              <a:t>can </a:t>
            </a:r>
            <a:r>
              <a:rPr lang="en-GB" sz="3200" b="0" i="0" dirty="0">
                <a:effectLst/>
                <a:latin typeface="Calibri" panose="020F0502020204030204" pitchFamily="34" charset="0"/>
                <a:cs typeface="Calibri" panose="020F0502020204030204" pitchFamily="34" charset="0"/>
              </a:rPr>
              <a:t>be directly linked to children’s success throughout their time at school and even into adulthood.</a:t>
            </a:r>
          </a:p>
          <a:p>
            <a:pPr marL="0" indent="0">
              <a:buNone/>
            </a:pPr>
            <a:endParaRPr lang="en-GB" sz="1700" dirty="0"/>
          </a:p>
        </p:txBody>
      </p:sp>
    </p:spTree>
    <p:extLst>
      <p:ext uri="{BB962C8B-B14F-4D97-AF65-F5344CB8AC3E}">
        <p14:creationId xmlns:p14="http://schemas.microsoft.com/office/powerpoint/2010/main" val="1548922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7BB3A9-5FEA-A2B3-0F78-BB9FE16E0AD2}"/>
              </a:ext>
            </a:extLst>
          </p:cNvPr>
          <p:cNvPicPr>
            <a:picLocks noChangeAspect="1"/>
          </p:cNvPicPr>
          <p:nvPr/>
        </p:nvPicPr>
        <p:blipFill>
          <a:blip r:embed="rId2"/>
          <a:stretch>
            <a:fillRect/>
          </a:stretch>
        </p:blipFill>
        <p:spPr>
          <a:xfrm>
            <a:off x="1614488" y="1182584"/>
            <a:ext cx="5915025" cy="4492833"/>
          </a:xfrm>
          <a:prstGeom prst="rect">
            <a:avLst/>
          </a:prstGeom>
        </p:spPr>
      </p:pic>
    </p:spTree>
    <p:extLst>
      <p:ext uri="{BB962C8B-B14F-4D97-AF65-F5344CB8AC3E}">
        <p14:creationId xmlns:p14="http://schemas.microsoft.com/office/powerpoint/2010/main" val="1069057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 reading</a:t>
            </a:r>
            <a:endParaRPr lang="en-GB" dirty="0"/>
          </a:p>
        </p:txBody>
      </p:sp>
      <p:sp>
        <p:nvSpPr>
          <p:cNvPr id="3" name="Content Placeholder 2"/>
          <p:cNvSpPr>
            <a:spLocks noGrp="1"/>
          </p:cNvSpPr>
          <p:nvPr>
            <p:ph idx="1"/>
          </p:nvPr>
        </p:nvSpPr>
        <p:spPr>
          <a:xfrm>
            <a:off x="982133" y="1837592"/>
            <a:ext cx="7704667" cy="3270739"/>
          </a:xfrm>
        </p:spPr>
        <p:txBody>
          <a:bodyPr>
            <a:normAutofit/>
          </a:bodyPr>
          <a:lstStyle/>
          <a:p>
            <a:r>
              <a:rPr lang="en-GB" sz="4400" dirty="0" smtClean="0"/>
              <a:t>Between 36% and 70% of children read regularly at home.</a:t>
            </a:r>
            <a:endParaRPr lang="en-GB" sz="4400" dirty="0"/>
          </a:p>
        </p:txBody>
      </p:sp>
    </p:spTree>
    <p:extLst>
      <p:ext uri="{BB962C8B-B14F-4D97-AF65-F5344CB8AC3E}">
        <p14:creationId xmlns:p14="http://schemas.microsoft.com/office/powerpoint/2010/main" val="778335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FF78026-DEBB-4D5A-9A4E-8724566038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37A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05E1684-CF44-4EAD-B3A4-FCE98461F3E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256E7C3-C242-EC23-BD49-BCF59B44EAFC}"/>
              </a:ext>
            </a:extLst>
          </p:cNvPr>
          <p:cNvPicPr>
            <a:picLocks noChangeAspect="1"/>
          </p:cNvPicPr>
          <p:nvPr/>
        </p:nvPicPr>
        <p:blipFill>
          <a:blip r:embed="rId3"/>
          <a:stretch>
            <a:fillRect/>
          </a:stretch>
        </p:blipFill>
        <p:spPr>
          <a:xfrm>
            <a:off x="482600" y="832231"/>
            <a:ext cx="8178799" cy="5193537"/>
          </a:xfrm>
          <a:prstGeom prst="rect">
            <a:avLst/>
          </a:prstGeom>
        </p:spPr>
      </p:pic>
    </p:spTree>
    <p:extLst>
      <p:ext uri="{BB962C8B-B14F-4D97-AF65-F5344CB8AC3E}">
        <p14:creationId xmlns:p14="http://schemas.microsoft.com/office/powerpoint/2010/main" val="3940185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77846D-712F-F708-C850-93CBC671C2DF}"/>
              </a:ext>
            </a:extLst>
          </p:cNvPr>
          <p:cNvSpPr txBox="1"/>
          <p:nvPr/>
        </p:nvSpPr>
        <p:spPr>
          <a:xfrm>
            <a:off x="1195754" y="1322363"/>
            <a:ext cx="7484012" cy="1252025"/>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217A8606-121E-EBF6-F79B-956BDB486681}"/>
              </a:ext>
            </a:extLst>
          </p:cNvPr>
          <p:cNvSpPr txBox="1"/>
          <p:nvPr/>
        </p:nvSpPr>
        <p:spPr>
          <a:xfrm>
            <a:off x="766689" y="832119"/>
            <a:ext cx="8412480" cy="5755422"/>
          </a:xfrm>
          <a:prstGeom prst="rect">
            <a:avLst/>
          </a:prstGeom>
          <a:noFill/>
        </p:spPr>
        <p:txBody>
          <a:bodyPr wrap="square" rtlCol="0">
            <a:spAutoFit/>
          </a:bodyPr>
          <a:lstStyle/>
          <a:p>
            <a:pPr algn="l"/>
            <a:r>
              <a:rPr lang="en-GB" sz="3200" b="1" i="0" u="sng" dirty="0">
                <a:effectLst/>
                <a:latin typeface="Calibri" panose="020F0502020204030204" pitchFamily="34" charset="0"/>
                <a:cs typeface="Calibri" panose="020F0502020204030204" pitchFamily="34" charset="0"/>
              </a:rPr>
              <a:t>1. Emotional Wellbeing</a:t>
            </a:r>
          </a:p>
          <a:p>
            <a:pPr algn="l"/>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Research from the National Literacy Trust has shown us that children and young people who like to read are three times more likely to have </a:t>
            </a:r>
            <a:r>
              <a:rPr lang="en-GB" sz="2400" b="1" i="0" u="none" strike="noStrike" dirty="0">
                <a:solidFill>
                  <a:srgbClr val="EF5B47"/>
                </a:solidFill>
                <a:effectLst/>
                <a:latin typeface="Calibri" panose="020F0502020204030204" pitchFamily="34" charset="0"/>
                <a:cs typeface="Calibri" panose="020F0502020204030204" pitchFamily="34" charset="0"/>
                <a:hlinkClick r:id="rId2"/>
              </a:rPr>
              <a:t>better mental health than those who don’t</a:t>
            </a:r>
            <a:r>
              <a:rPr lang="en-GB" sz="2400" b="0" i="0" dirty="0">
                <a:effectLst/>
                <a:latin typeface="Calibri" panose="020F0502020204030204" pitchFamily="34" charset="0"/>
                <a:cs typeface="Calibri" panose="020F0502020204030204" pitchFamily="34" charset="0"/>
              </a:rPr>
              <a:t>.</a:t>
            </a:r>
          </a:p>
          <a:p>
            <a:pPr marL="342900" indent="-342900" algn="l">
              <a:buFont typeface="Arial" panose="020B0604020202020204" pitchFamily="34" charset="0"/>
              <a:buChar char="•"/>
            </a:pPr>
            <a:endParaRPr lang="en-GB" sz="2400" b="0" i="0" dirty="0">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Reading for just 10 minutes a day can have astonishing benefits. Not only is it a brilliant way to relax and unwind, reading can also help boost your mood, provide an escape from the pressures of life and even reduce stress levels.</a:t>
            </a:r>
          </a:p>
          <a:p>
            <a:pPr marL="342900" indent="-342900" algn="l">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GB" sz="2400" b="0" i="0" dirty="0">
                <a:effectLst/>
                <a:latin typeface="Calibri" panose="020F0502020204030204" pitchFamily="34" charset="0"/>
                <a:cs typeface="Calibri" panose="020F0502020204030204" pitchFamily="34" charset="0"/>
              </a:rPr>
              <a:t>There are so many books and stories that allow children to explore their internal world and make sense of difficult emotions such as sadness, anger and anxiety. </a:t>
            </a:r>
          </a:p>
        </p:txBody>
      </p:sp>
      <p:pic>
        <p:nvPicPr>
          <p:cNvPr id="1026" name="Picture 2" descr="Stressed Baby GIF - Stressed Stress Baby GIFs">
            <a:extLst>
              <a:ext uri="{FF2B5EF4-FFF2-40B4-BE49-F238E27FC236}">
                <a16:creationId xmlns:a16="http://schemas.microsoft.com/office/drawing/2014/main" id="{0D77C4E7-3A09-DA32-5442-1439B1608B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7666" y="283154"/>
            <a:ext cx="2260580" cy="1429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1538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CF0C-6370-F2DC-4B12-85F80824D032}"/>
              </a:ext>
            </a:extLst>
          </p:cNvPr>
          <p:cNvSpPr>
            <a:spLocks noGrp="1"/>
          </p:cNvSpPr>
          <p:nvPr>
            <p:ph type="title"/>
          </p:nvPr>
        </p:nvSpPr>
        <p:spPr>
          <a:xfrm>
            <a:off x="982133" y="140677"/>
            <a:ext cx="7704667" cy="949568"/>
          </a:xfrm>
        </p:spPr>
        <p:txBody>
          <a:bodyPr/>
          <a:lstStyle/>
          <a:p>
            <a:pPr algn="l"/>
            <a:r>
              <a:rPr lang="en-GB" b="1" u="sng" dirty="0">
                <a:latin typeface="Calibri" panose="020F0502020204030204" pitchFamily="34" charset="0"/>
                <a:cs typeface="Calibri" panose="020F0502020204030204" pitchFamily="34" charset="0"/>
              </a:rPr>
              <a:t>2. Social Skills</a:t>
            </a:r>
          </a:p>
        </p:txBody>
      </p:sp>
      <p:sp>
        <p:nvSpPr>
          <p:cNvPr id="3" name="Content Placeholder 2">
            <a:extLst>
              <a:ext uri="{FF2B5EF4-FFF2-40B4-BE49-F238E27FC236}">
                <a16:creationId xmlns:a16="http://schemas.microsoft.com/office/drawing/2014/main" id="{ABC5FB09-C24F-6C0B-9960-975C01B9FC22}"/>
              </a:ext>
            </a:extLst>
          </p:cNvPr>
          <p:cNvSpPr>
            <a:spLocks noGrp="1"/>
          </p:cNvSpPr>
          <p:nvPr>
            <p:ph idx="1"/>
          </p:nvPr>
        </p:nvSpPr>
        <p:spPr>
          <a:xfrm>
            <a:off x="832207" y="3165231"/>
            <a:ext cx="7704667" cy="2222696"/>
          </a:xfrm>
        </p:spPr>
        <p:txBody>
          <a:bodyPr>
            <a:noAutofit/>
          </a:bodyPr>
          <a:lstStyle/>
          <a:p>
            <a:r>
              <a:rPr lang="en-GB" sz="3200" dirty="0">
                <a:latin typeface="Calibri" panose="020F0502020204030204" pitchFamily="34" charset="0"/>
                <a:cs typeface="Calibri" panose="020F0502020204030204" pitchFamily="34" charset="0"/>
              </a:rPr>
              <a:t>Reading </a:t>
            </a:r>
            <a:r>
              <a:rPr lang="en-GB" sz="3200" dirty="0" smtClean="0">
                <a:latin typeface="Calibri" panose="020F0502020204030204" pitchFamily="34" charset="0"/>
                <a:cs typeface="Calibri" panose="020F0502020204030204" pitchFamily="34" charset="0"/>
              </a:rPr>
              <a:t>has </a:t>
            </a:r>
            <a:r>
              <a:rPr lang="en-GB" sz="3200" dirty="0">
                <a:latin typeface="Calibri" panose="020F0502020204030204" pitchFamily="34" charset="0"/>
                <a:cs typeface="Calibri" panose="020F0502020204030204" pitchFamily="34" charset="0"/>
              </a:rPr>
              <a:t>social benefits and can make people feel more connected to the wider community.</a:t>
            </a:r>
          </a:p>
          <a:p>
            <a:r>
              <a:rPr lang="en-GB" sz="3200" dirty="0">
                <a:latin typeface="Calibri" panose="020F0502020204030204" pitchFamily="34" charset="0"/>
                <a:cs typeface="Calibri" panose="020F0502020204030204" pitchFamily="34" charset="0"/>
              </a:rPr>
              <a:t> Reading increases a person’s understanding of their own identity, improves empathy and gives them an insight into the world view of others (The Reading Agency 2015). </a:t>
            </a:r>
          </a:p>
        </p:txBody>
      </p:sp>
      <p:pic>
        <p:nvPicPr>
          <p:cNvPr id="5" name="Picture 4" descr="A group of children lying on the grass looking at a book&#10;&#10;Description automatically generated with low confidence">
            <a:extLst>
              <a:ext uri="{FF2B5EF4-FFF2-40B4-BE49-F238E27FC236}">
                <a16:creationId xmlns:a16="http://schemas.microsoft.com/office/drawing/2014/main" id="{6D41E974-617C-2F51-1B78-9337FF8DAF00}"/>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5106572" y="362241"/>
            <a:ext cx="2679896" cy="1784811"/>
          </a:xfrm>
          <a:prstGeom prst="rect">
            <a:avLst/>
          </a:prstGeom>
        </p:spPr>
      </p:pic>
    </p:spTree>
    <p:extLst>
      <p:ext uri="{BB962C8B-B14F-4D97-AF65-F5344CB8AC3E}">
        <p14:creationId xmlns:p14="http://schemas.microsoft.com/office/powerpoint/2010/main" val="1892418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85428F22-76B3-4107-AADE-3F9EC95FD3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5346FBCF-5353-4172-96F5-4B7EB07777C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17698" y="-12875"/>
            <a:ext cx="1953297" cy="6890194"/>
            <a:chOff x="2199787" y="-12875"/>
            <a:chExt cx="2679011" cy="6890194"/>
          </a:xfrm>
        </p:grpSpPr>
        <p:sp useBgFill="1">
          <p:nvSpPr>
            <p:cNvPr id="37" name="Rectangle 19">
              <a:extLst>
                <a:ext uri="{FF2B5EF4-FFF2-40B4-BE49-F238E27FC236}">
                  <a16:creationId xmlns:a16="http://schemas.microsoft.com/office/drawing/2014/main" id="{343F3E6D-808D-43AD-9485-AD0014BEAE2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8" name="Rectangle 20">
              <a:extLst>
                <a:ext uri="{FF2B5EF4-FFF2-40B4-BE49-F238E27FC236}">
                  <a16:creationId xmlns:a16="http://schemas.microsoft.com/office/drawing/2014/main" id="{03DB1AC6-5430-4CD3-BD83-86E675A11A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0" name="Group 39">
            <a:extLst>
              <a:ext uri="{FF2B5EF4-FFF2-40B4-BE49-F238E27FC236}">
                <a16:creationId xmlns:a16="http://schemas.microsoft.com/office/drawing/2014/main" id="{78326E10-C8CB-487F-A110-F861268DE6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70459" y="0"/>
            <a:ext cx="1827609" cy="6858001"/>
            <a:chOff x="1320800" y="0"/>
            <a:chExt cx="2436813" cy="6858001"/>
          </a:xfrm>
        </p:grpSpPr>
        <p:sp>
          <p:nvSpPr>
            <p:cNvPr id="41" name="Freeform 6">
              <a:extLst>
                <a:ext uri="{FF2B5EF4-FFF2-40B4-BE49-F238E27FC236}">
                  <a16:creationId xmlns:a16="http://schemas.microsoft.com/office/drawing/2014/main" id="{3279962B-46D2-4E19-B632-39B80D1E80A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2" name="Freeform 7">
              <a:extLst>
                <a:ext uri="{FF2B5EF4-FFF2-40B4-BE49-F238E27FC236}">
                  <a16:creationId xmlns:a16="http://schemas.microsoft.com/office/drawing/2014/main" id="{321A335A-53CB-4C17-AB51-5D9C2DCB45E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43" name="Freeform 8">
              <a:extLst>
                <a:ext uri="{FF2B5EF4-FFF2-40B4-BE49-F238E27FC236}">
                  <a16:creationId xmlns:a16="http://schemas.microsoft.com/office/drawing/2014/main" id="{A0E0D557-405B-469F-AEDE-4E3404AA416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44" name="Freeform 9">
              <a:extLst>
                <a:ext uri="{FF2B5EF4-FFF2-40B4-BE49-F238E27FC236}">
                  <a16:creationId xmlns:a16="http://schemas.microsoft.com/office/drawing/2014/main" id="{D8D4E62F-9393-40A6-9E85-9F3B59C4628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45" name="Freeform 10">
              <a:extLst>
                <a:ext uri="{FF2B5EF4-FFF2-40B4-BE49-F238E27FC236}">
                  <a16:creationId xmlns:a16="http://schemas.microsoft.com/office/drawing/2014/main" id="{FABD11B1-DE89-45BC-8204-968C88AADC3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6" name="Freeform 11">
              <a:extLst>
                <a:ext uri="{FF2B5EF4-FFF2-40B4-BE49-F238E27FC236}">
                  <a16:creationId xmlns:a16="http://schemas.microsoft.com/office/drawing/2014/main" id="{AFA4965A-1FBC-44B8-B96A-3F5275C3AEF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2530280C-088B-8747-880C-9984DE9A396F}"/>
              </a:ext>
            </a:extLst>
          </p:cNvPr>
          <p:cNvSpPr>
            <a:spLocks noGrp="1"/>
          </p:cNvSpPr>
          <p:nvPr>
            <p:ph type="title"/>
          </p:nvPr>
        </p:nvSpPr>
        <p:spPr>
          <a:xfrm>
            <a:off x="3042046" y="131285"/>
            <a:ext cx="5509418" cy="1413933"/>
          </a:xfrm>
        </p:spPr>
        <p:txBody>
          <a:bodyPr>
            <a:normAutofit/>
          </a:bodyPr>
          <a:lstStyle/>
          <a:p>
            <a:r>
              <a:rPr lang="en-GB" b="1" u="sng" dirty="0">
                <a:latin typeface="Calibri" panose="020F0502020204030204" pitchFamily="34" charset="0"/>
                <a:cs typeface="Calibri" panose="020F0502020204030204" pitchFamily="34" charset="0"/>
              </a:rPr>
              <a:t>3. Creative Thinking</a:t>
            </a:r>
          </a:p>
        </p:txBody>
      </p:sp>
      <p:pic>
        <p:nvPicPr>
          <p:cNvPr id="6" name="Picture 5" descr="A picture containing text&#10;&#10;Description automatically generated">
            <a:extLst>
              <a:ext uri="{FF2B5EF4-FFF2-40B4-BE49-F238E27FC236}">
                <a16:creationId xmlns:a16="http://schemas.microsoft.com/office/drawing/2014/main" id="{9A5E9B34-9961-4E09-A91A-D680D79BF145}"/>
              </a:ext>
            </a:extLst>
          </p:cNvPr>
          <p:cNvPicPr>
            <a:picLocks noChangeAspect="1"/>
          </p:cNvPicPr>
          <p:nvPr/>
        </p:nvPicPr>
        <p:blipFill rotWithShape="1">
          <a:blip r:embed="rId3">
            <a:extLst>
              <a:ext uri="{837473B0-CC2E-450A-ABE3-18F120FF3D39}">
                <a1611:picAttrSrcUrl xmlns="" xmlns:a1611="http://schemas.microsoft.com/office/drawing/2016/11/main" r:id="rId4"/>
              </a:ext>
            </a:extLst>
          </a:blip>
          <a:srcRect l="33722" r="28448" b="-1"/>
          <a:stretch/>
        </p:blipFill>
        <p:spPr>
          <a:xfrm>
            <a:off x="20" y="10"/>
            <a:ext cx="2594352"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3" name="Content Placeholder 2">
            <a:extLst>
              <a:ext uri="{FF2B5EF4-FFF2-40B4-BE49-F238E27FC236}">
                <a16:creationId xmlns:a16="http://schemas.microsoft.com/office/drawing/2014/main" id="{9DB05042-7D2D-8BCD-643D-3518F166C997}"/>
              </a:ext>
            </a:extLst>
          </p:cNvPr>
          <p:cNvSpPr>
            <a:spLocks noGrp="1"/>
          </p:cNvSpPr>
          <p:nvPr>
            <p:ph idx="1"/>
          </p:nvPr>
        </p:nvSpPr>
        <p:spPr>
          <a:xfrm>
            <a:off x="2842022" y="1310117"/>
            <a:ext cx="5993814" cy="5276850"/>
          </a:xfrm>
        </p:spPr>
        <p:txBody>
          <a:bodyPr>
            <a:normAutofit/>
          </a:bodyPr>
          <a:lstStyle/>
          <a:p>
            <a:pPr fontAlgn="base">
              <a:lnSpc>
                <a:spcPct val="90000"/>
              </a:lnSpc>
            </a:pPr>
            <a:r>
              <a:rPr lang="en-GB" b="0" i="0" dirty="0">
                <a:effectLst/>
                <a:latin typeface="Calibri" panose="020F0502020204030204" pitchFamily="34" charset="0"/>
                <a:cs typeface="Calibri" panose="020F0502020204030204" pitchFamily="34" charset="0"/>
              </a:rPr>
              <a:t>Whenever your child reads a book, they have to look at a piece of paper, take in the words on the page, and construct an imaginary universe in their mind, featuring the characters about whom they are reading. </a:t>
            </a:r>
            <a:endParaRPr lang="en-GB" b="0" i="0" dirty="0" smtClean="0">
              <a:effectLst/>
              <a:latin typeface="Calibri" panose="020F0502020204030204" pitchFamily="34" charset="0"/>
              <a:cs typeface="Calibri" panose="020F0502020204030204" pitchFamily="34" charset="0"/>
            </a:endParaRPr>
          </a:p>
          <a:p>
            <a:pPr fontAlgn="base">
              <a:lnSpc>
                <a:spcPct val="90000"/>
              </a:lnSpc>
            </a:pPr>
            <a:r>
              <a:rPr lang="en-GB" b="0" i="0" dirty="0" smtClean="0">
                <a:effectLst/>
                <a:latin typeface="Calibri" panose="020F0502020204030204" pitchFamily="34" charset="0"/>
                <a:cs typeface="Calibri" panose="020F0502020204030204" pitchFamily="34" charset="0"/>
              </a:rPr>
              <a:t>It’s </a:t>
            </a:r>
            <a:r>
              <a:rPr lang="en-GB" b="0" i="0" dirty="0">
                <a:effectLst/>
                <a:latin typeface="Calibri" panose="020F0502020204030204" pitchFamily="34" charset="0"/>
                <a:cs typeface="Calibri" panose="020F0502020204030204" pitchFamily="34" charset="0"/>
              </a:rPr>
              <a:t>this mental engagement which is so valuable – it’s about being active, rather than just passively absorbing content from a screen. </a:t>
            </a:r>
            <a:r>
              <a:rPr lang="en-GB" b="1" i="0" u="sng" dirty="0">
                <a:effectLst/>
                <a:latin typeface="Calibri" panose="020F0502020204030204" pitchFamily="34" charset="0"/>
                <a:cs typeface="Calibri" panose="020F0502020204030204" pitchFamily="34" charset="0"/>
              </a:rPr>
              <a:t>Reading is a real work-out for the mind,</a:t>
            </a:r>
            <a:r>
              <a:rPr lang="en-GB" b="0" i="0" dirty="0">
                <a:effectLst/>
                <a:latin typeface="Calibri" panose="020F0502020204030204" pitchFamily="34" charset="0"/>
                <a:cs typeface="Calibri" panose="020F0502020204030204" pitchFamily="34" charset="0"/>
              </a:rPr>
              <a:t> encouraging lots of parts of the brain to engage – much more than passive screen gazing.</a:t>
            </a:r>
          </a:p>
          <a:p>
            <a:pPr>
              <a:lnSpc>
                <a:spcPct val="90000"/>
              </a:lnSpc>
            </a:pPr>
            <a:endParaRPr lang="en-GB" sz="1700" dirty="0"/>
          </a:p>
        </p:txBody>
      </p:sp>
    </p:spTree>
    <p:extLst>
      <p:ext uri="{BB962C8B-B14F-4D97-AF65-F5344CB8AC3E}">
        <p14:creationId xmlns:p14="http://schemas.microsoft.com/office/powerpoint/2010/main" val="2582295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08F94D66-27EC-4CB8-8226-D7F41C161863}"/>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576" y="-4763"/>
            <a:ext cx="3761187" cy="6862763"/>
            <a:chOff x="2928938" y="-4763"/>
            <a:chExt cx="5014912" cy="6862763"/>
          </a:xfrm>
        </p:grpSpPr>
        <p:sp>
          <p:nvSpPr>
            <p:cNvPr id="16" name="Freeform 6">
              <a:extLst>
                <a:ext uri="{FF2B5EF4-FFF2-40B4-BE49-F238E27FC236}">
                  <a16:creationId xmlns:a16="http://schemas.microsoft.com/office/drawing/2014/main" id="{1A53964C-7D93-4C48-A4A6-C4C2C393C59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7" name="Freeform 7">
              <a:extLst>
                <a:ext uri="{FF2B5EF4-FFF2-40B4-BE49-F238E27FC236}">
                  <a16:creationId xmlns:a16="http://schemas.microsoft.com/office/drawing/2014/main" id="{9C944EEC-539E-4389-8785-58E65D04E8D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8" name="Freeform 9">
              <a:extLst>
                <a:ext uri="{FF2B5EF4-FFF2-40B4-BE49-F238E27FC236}">
                  <a16:creationId xmlns:a16="http://schemas.microsoft.com/office/drawing/2014/main" id="{7836EB7E-895C-4D68-B92E-312B371CBDB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9" name="Freeform 10">
              <a:extLst>
                <a:ext uri="{FF2B5EF4-FFF2-40B4-BE49-F238E27FC236}">
                  <a16:creationId xmlns:a16="http://schemas.microsoft.com/office/drawing/2014/main" id="{0F29242B-8CE7-4636-B326-4BEE42EB6D6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0" name="Freeform 11">
              <a:extLst>
                <a:ext uri="{FF2B5EF4-FFF2-40B4-BE49-F238E27FC236}">
                  <a16:creationId xmlns:a16="http://schemas.microsoft.com/office/drawing/2014/main" id="{4D0B8E9A-7727-4AD9-974E-8815F0B20EB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1" name="Freeform 12">
              <a:extLst>
                <a:ext uri="{FF2B5EF4-FFF2-40B4-BE49-F238E27FC236}">
                  <a16:creationId xmlns:a16="http://schemas.microsoft.com/office/drawing/2014/main" id="{1CD6C65C-71BE-4549-926A-1C1135FD06D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useBgFill="1">
        <p:nvSpPr>
          <p:cNvPr id="23" name="Rectangle 22">
            <a:extLst>
              <a:ext uri="{FF2B5EF4-FFF2-40B4-BE49-F238E27FC236}">
                <a16:creationId xmlns:a16="http://schemas.microsoft.com/office/drawing/2014/main" id="{E58348C3-6249-4952-AA86-C63DB35EA9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DE6174AD-DBB0-43E6-98C2-738DB3A1524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19326" y="-4763"/>
            <a:ext cx="3761187" cy="6862763"/>
            <a:chOff x="2928938" y="-4763"/>
            <a:chExt cx="5014912" cy="6862763"/>
          </a:xfrm>
        </p:grpSpPr>
        <p:sp>
          <p:nvSpPr>
            <p:cNvPr id="26" name="Freeform 6">
              <a:extLst>
                <a:ext uri="{FF2B5EF4-FFF2-40B4-BE49-F238E27FC236}">
                  <a16:creationId xmlns:a16="http://schemas.microsoft.com/office/drawing/2014/main" id="{50A59800-3661-4778-9D8A-F816C85C41D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7" name="Freeform 7">
              <a:extLst>
                <a:ext uri="{FF2B5EF4-FFF2-40B4-BE49-F238E27FC236}">
                  <a16:creationId xmlns:a16="http://schemas.microsoft.com/office/drawing/2014/main" id="{7A810977-C816-4698-B7E7-0E6BDED794A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8" name="Freeform 9">
              <a:extLst>
                <a:ext uri="{FF2B5EF4-FFF2-40B4-BE49-F238E27FC236}">
                  <a16:creationId xmlns:a16="http://schemas.microsoft.com/office/drawing/2014/main" id="{181E4B1B-2437-4A14-8927-817FC7AED67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9" name="Freeform 10">
              <a:extLst>
                <a:ext uri="{FF2B5EF4-FFF2-40B4-BE49-F238E27FC236}">
                  <a16:creationId xmlns:a16="http://schemas.microsoft.com/office/drawing/2014/main" id="{3F98AD26-9FF7-44EA-B876-9C857F8ED97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30" name="Freeform 11">
              <a:extLst>
                <a:ext uri="{FF2B5EF4-FFF2-40B4-BE49-F238E27FC236}">
                  <a16:creationId xmlns:a16="http://schemas.microsoft.com/office/drawing/2014/main" id="{32EBB12A-A9CE-446F-9462-15DAC0D0FA5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31" name="Freeform 12">
              <a:extLst>
                <a:ext uri="{FF2B5EF4-FFF2-40B4-BE49-F238E27FC236}">
                  <a16:creationId xmlns:a16="http://schemas.microsoft.com/office/drawing/2014/main" id="{85925599-F99B-48E5-A384-76136C0818B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4D33F1E7-7E47-2108-16FC-820750D008A1}"/>
              </a:ext>
            </a:extLst>
          </p:cNvPr>
          <p:cNvSpPr>
            <a:spLocks noGrp="1"/>
          </p:cNvSpPr>
          <p:nvPr>
            <p:ph type="title"/>
          </p:nvPr>
        </p:nvSpPr>
        <p:spPr>
          <a:xfrm>
            <a:off x="3979046" y="3464718"/>
            <a:ext cx="4541042" cy="2616199"/>
          </a:xfrm>
        </p:spPr>
        <p:txBody>
          <a:bodyPr vert="horz" lIns="91440" tIns="45720" rIns="91440" bIns="45720" rtlCol="0" anchor="b">
            <a:normAutofit fontScale="90000"/>
          </a:bodyPr>
          <a:lstStyle/>
          <a:p>
            <a:pPr algn="r" fontAlgn="base">
              <a:lnSpc>
                <a:spcPct val="90000"/>
              </a:lnSpc>
            </a:pPr>
            <a:r>
              <a:rPr lang="en-US" sz="3100" b="1" u="sng" dirty="0">
                <a:latin typeface="Calibri" panose="020F0502020204030204" pitchFamily="34" charset="0"/>
                <a:cs typeface="Calibri" panose="020F0502020204030204" pitchFamily="34" charset="0"/>
              </a:rPr>
              <a:t>4.</a:t>
            </a:r>
            <a:r>
              <a:rPr lang="en-US" sz="3100" b="1" i="0" u="sng" dirty="0">
                <a:latin typeface="Calibri" panose="020F0502020204030204" pitchFamily="34" charset="0"/>
                <a:cs typeface="Calibri" panose="020F0502020204030204" pitchFamily="34" charset="0"/>
              </a:rPr>
              <a:t> An opportunity for </a:t>
            </a:r>
            <a:r>
              <a:rPr lang="en-US" sz="3100" b="1" u="sng" dirty="0">
                <a:latin typeface="Calibri" panose="020F0502020204030204" pitchFamily="34" charset="0"/>
                <a:cs typeface="Calibri" panose="020F0502020204030204" pitchFamily="34" charset="0"/>
              </a:rPr>
              <a:t>cross</a:t>
            </a:r>
            <a:r>
              <a:rPr lang="en-US" sz="3100" b="1" i="0" u="sng" dirty="0">
                <a:latin typeface="Calibri" panose="020F0502020204030204" pitchFamily="34" charset="0"/>
                <a:cs typeface="Calibri" panose="020F0502020204030204" pitchFamily="34" charset="0"/>
              </a:rPr>
              <a:t>-curricular learning </a:t>
            </a:r>
            <a:r>
              <a:rPr lang="en-US" sz="3100" b="1" i="0" u="sng" dirty="0" smtClean="0">
                <a:latin typeface="Calibri" panose="020F0502020204030204" pitchFamily="34" charset="0"/>
                <a:cs typeface="Calibri" panose="020F0502020204030204" pitchFamily="34" charset="0"/>
              </a:rPr>
              <a:t/>
            </a:r>
            <a:br>
              <a:rPr lang="en-US" sz="3100" b="1" i="0" u="sng" dirty="0" smtClean="0">
                <a:latin typeface="Calibri" panose="020F0502020204030204" pitchFamily="34" charset="0"/>
                <a:cs typeface="Calibri" panose="020F0502020204030204" pitchFamily="34" charset="0"/>
              </a:rPr>
            </a:br>
            <a:r>
              <a:rPr lang="en-US" sz="3100" b="1" u="sng" dirty="0">
                <a:latin typeface="Calibri" panose="020F0502020204030204" pitchFamily="34" charset="0"/>
                <a:cs typeface="Calibri" panose="020F0502020204030204" pitchFamily="34" charset="0"/>
              </a:rPr>
              <a:t/>
            </a:r>
            <a:br>
              <a:rPr lang="en-US" sz="3100" b="1" u="sng" dirty="0">
                <a:latin typeface="Calibri" panose="020F0502020204030204" pitchFamily="34" charset="0"/>
                <a:cs typeface="Calibri" panose="020F0502020204030204" pitchFamily="34" charset="0"/>
              </a:rPr>
            </a:br>
            <a:r>
              <a:rPr lang="en-US" sz="3100" b="0" i="0" dirty="0" smtClean="0">
                <a:latin typeface="Calibri" panose="020F0502020204030204" pitchFamily="34" charset="0"/>
                <a:cs typeface="Calibri" panose="020F0502020204030204" pitchFamily="34" charset="0"/>
              </a:rPr>
              <a:t>Reading </a:t>
            </a:r>
            <a:r>
              <a:rPr lang="en-US" sz="3100" b="0" i="0" dirty="0">
                <a:latin typeface="Calibri" panose="020F0502020204030204" pitchFamily="34" charset="0"/>
                <a:cs typeface="Calibri" panose="020F0502020204030204" pitchFamily="34" charset="0"/>
              </a:rPr>
              <a:t>gives your child a huge amount of cross-curricular learning without it </a:t>
            </a:r>
            <a:r>
              <a:rPr lang="en-US" sz="3100" b="0" i="1" dirty="0">
                <a:latin typeface="Calibri" panose="020F0502020204030204" pitchFamily="34" charset="0"/>
                <a:cs typeface="Calibri" panose="020F0502020204030204" pitchFamily="34" charset="0"/>
              </a:rPr>
              <a:t>feeling</a:t>
            </a:r>
            <a:r>
              <a:rPr lang="en-US" sz="3100" b="0" i="0" dirty="0">
                <a:latin typeface="Calibri" panose="020F0502020204030204" pitchFamily="34" charset="0"/>
                <a:cs typeface="Calibri" panose="020F0502020204030204" pitchFamily="34" charset="0"/>
              </a:rPr>
              <a:t> like they’re </a:t>
            </a:r>
            <a:r>
              <a:rPr lang="en-US" sz="3100" b="0" i="0" dirty="0" smtClean="0">
                <a:latin typeface="Calibri" panose="020F0502020204030204" pitchFamily="34" charset="0"/>
                <a:cs typeface="Calibri" panose="020F0502020204030204" pitchFamily="34" charset="0"/>
              </a:rPr>
              <a:t>learning.</a:t>
            </a:r>
            <a:r>
              <a:rPr lang="en-US" sz="3100" b="0" i="0" dirty="0">
                <a:latin typeface="Calibri" panose="020F0502020204030204" pitchFamily="34" charset="0"/>
                <a:cs typeface="Calibri" panose="020F0502020204030204" pitchFamily="34" charset="0"/>
              </a:rPr>
              <a:t/>
            </a:r>
            <a:br>
              <a:rPr lang="en-US" sz="3100" b="0" i="0" dirty="0">
                <a:latin typeface="Calibri" panose="020F0502020204030204" pitchFamily="34" charset="0"/>
                <a:cs typeface="Calibri" panose="020F0502020204030204" pitchFamily="34" charset="0"/>
              </a:rPr>
            </a:br>
            <a:r>
              <a:rPr lang="en-US" sz="3100" b="0" i="0" dirty="0">
                <a:latin typeface="Calibri" panose="020F0502020204030204" pitchFamily="34" charset="0"/>
                <a:cs typeface="Calibri" panose="020F0502020204030204" pitchFamily="34" charset="0"/>
              </a:rPr>
              <a:t/>
            </a:r>
            <a:br>
              <a:rPr lang="en-US" sz="3100" b="0" i="0" dirty="0">
                <a:latin typeface="Calibri" panose="020F0502020204030204" pitchFamily="34" charset="0"/>
                <a:cs typeface="Calibri" panose="020F0502020204030204" pitchFamily="34" charset="0"/>
              </a:rPr>
            </a:br>
            <a:r>
              <a:rPr lang="en-US" sz="3100" b="0" i="0" dirty="0">
                <a:latin typeface="Calibri" panose="020F0502020204030204" pitchFamily="34" charset="0"/>
                <a:cs typeface="Calibri" panose="020F0502020204030204" pitchFamily="34" charset="0"/>
              </a:rPr>
              <a:t> Getting their noses into a book lets them learn about history, science, geography and much more. </a:t>
            </a:r>
            <a:r>
              <a:rPr lang="en-US" sz="1500" b="0" i="0" dirty="0"/>
              <a:t/>
            </a:r>
            <a:br>
              <a:rPr lang="en-US" sz="1500" b="0" i="0" dirty="0"/>
            </a:br>
            <a:endParaRPr lang="en-US" sz="1500" dirty="0"/>
          </a:p>
        </p:txBody>
      </p:sp>
      <p:pic>
        <p:nvPicPr>
          <p:cNvPr id="10" name="Picture 9" descr="A picture containing person&#10;&#10;Description automatically generated">
            <a:extLst>
              <a:ext uri="{FF2B5EF4-FFF2-40B4-BE49-F238E27FC236}">
                <a16:creationId xmlns:a16="http://schemas.microsoft.com/office/drawing/2014/main" id="{8070D540-897A-3745-3521-80514A9403E3}"/>
              </a:ext>
            </a:extLst>
          </p:cNvPr>
          <p:cNvPicPr>
            <a:picLocks noChangeAspect="1"/>
          </p:cNvPicPr>
          <p:nvPr/>
        </p:nvPicPr>
        <p:blipFill rotWithShape="1">
          <a:blip r:embed="rId3">
            <a:extLst>
              <a:ext uri="{837473B0-CC2E-450A-ABE3-18F120FF3D39}">
                <a1611:picAttrSrcUrl xmlns="" xmlns:a1611="http://schemas.microsoft.com/office/drawing/2016/11/main" r:id="rId4"/>
              </a:ext>
            </a:extLst>
          </a:blip>
          <a:srcRect l="48625" r="15490" b="9090"/>
          <a:stretch/>
        </p:blipFill>
        <p:spPr>
          <a:xfrm>
            <a:off x="21" y="10"/>
            <a:ext cx="3569470" cy="6857990"/>
          </a:xfrm>
          <a:custGeom>
            <a:avLst/>
            <a:gdLst/>
            <a:ahLst/>
            <a:cxnLst/>
            <a:rect l="l" t="t" r="r" b="b"/>
            <a:pathLst>
              <a:path w="5448300" h="6858000">
                <a:moveTo>
                  <a:pt x="0" y="0"/>
                </a:moveTo>
                <a:lnTo>
                  <a:pt x="3513666" y="0"/>
                </a:lnTo>
                <a:lnTo>
                  <a:pt x="2861733" y="2548466"/>
                </a:lnTo>
                <a:lnTo>
                  <a:pt x="5448300" y="6853767"/>
                </a:lnTo>
                <a:lnTo>
                  <a:pt x="0" y="6858000"/>
                </a:lnTo>
                <a:lnTo>
                  <a:pt x="0" y="0"/>
                </a:lnTo>
                <a:close/>
              </a:path>
            </a:pathLst>
          </a:custGeom>
          <a:ln w="38100">
            <a:noFill/>
          </a:ln>
          <a:effectLst/>
        </p:spPr>
      </p:pic>
    </p:spTree>
    <p:extLst>
      <p:ext uri="{BB962C8B-B14F-4D97-AF65-F5344CB8AC3E}">
        <p14:creationId xmlns:p14="http://schemas.microsoft.com/office/powerpoint/2010/main" val="1435668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39" name="Rectangle 26">
            <a:extLst>
              <a:ext uri="{FF2B5EF4-FFF2-40B4-BE49-F238E27FC236}">
                <a16:creationId xmlns:a16="http://schemas.microsoft.com/office/drawing/2014/main" id="{08689088-E8EA-4B0D-9DF5-6503E553872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28">
            <a:extLst>
              <a:ext uri="{FF2B5EF4-FFF2-40B4-BE49-F238E27FC236}">
                <a16:creationId xmlns:a16="http://schemas.microsoft.com/office/drawing/2014/main" id="{690B3B91-59FA-408F-A060-4A5642F58BD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70459" y="0"/>
            <a:ext cx="1827609" cy="6858001"/>
            <a:chOff x="1320800" y="0"/>
            <a:chExt cx="2436813" cy="6858001"/>
          </a:xfrm>
        </p:grpSpPr>
        <p:sp>
          <p:nvSpPr>
            <p:cNvPr id="30" name="Freeform 6">
              <a:extLst>
                <a:ext uri="{FF2B5EF4-FFF2-40B4-BE49-F238E27FC236}">
                  <a16:creationId xmlns:a16="http://schemas.microsoft.com/office/drawing/2014/main" id="{8858380C-1240-4374-A31F-427822512F7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1" name="Freeform 7">
              <a:extLst>
                <a:ext uri="{FF2B5EF4-FFF2-40B4-BE49-F238E27FC236}">
                  <a16:creationId xmlns:a16="http://schemas.microsoft.com/office/drawing/2014/main" id="{642672F0-8EDE-42F0-944E-D262890D1E4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2" name="Freeform 8">
              <a:extLst>
                <a:ext uri="{FF2B5EF4-FFF2-40B4-BE49-F238E27FC236}">
                  <a16:creationId xmlns:a16="http://schemas.microsoft.com/office/drawing/2014/main" id="{254BC2E7-552E-4779-9D00-E3A091292A3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3" name="Freeform 9">
              <a:extLst>
                <a:ext uri="{FF2B5EF4-FFF2-40B4-BE49-F238E27FC236}">
                  <a16:creationId xmlns:a16="http://schemas.microsoft.com/office/drawing/2014/main" id="{BFBE2397-6D4D-4BFA-91A5-867C902EE82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4" name="Freeform 10">
              <a:extLst>
                <a:ext uri="{FF2B5EF4-FFF2-40B4-BE49-F238E27FC236}">
                  <a16:creationId xmlns:a16="http://schemas.microsoft.com/office/drawing/2014/main" id="{400B3F5B-0BB3-42F2-8DAE-82D0FA758CA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5" name="Freeform 11">
              <a:extLst>
                <a:ext uri="{FF2B5EF4-FFF2-40B4-BE49-F238E27FC236}">
                  <a16:creationId xmlns:a16="http://schemas.microsoft.com/office/drawing/2014/main" id="{AEA6C096-5021-4A6C-B25B-C3DECB2B639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848E444B-0BC3-4CF9-1BF9-8D6A33485530}"/>
              </a:ext>
            </a:extLst>
          </p:cNvPr>
          <p:cNvSpPr>
            <a:spLocks noGrp="1"/>
          </p:cNvSpPr>
          <p:nvPr>
            <p:ph type="title"/>
          </p:nvPr>
        </p:nvSpPr>
        <p:spPr>
          <a:xfrm>
            <a:off x="3042046" y="190500"/>
            <a:ext cx="5585221" cy="1752599"/>
          </a:xfrm>
        </p:spPr>
        <p:txBody>
          <a:bodyPr>
            <a:normAutofit/>
          </a:bodyPr>
          <a:lstStyle/>
          <a:p>
            <a:pPr>
              <a:lnSpc>
                <a:spcPct val="90000"/>
              </a:lnSpc>
            </a:pPr>
            <a:r>
              <a:rPr lang="en-GB" b="1" u="sng" dirty="0">
                <a:latin typeface="Calibri" panose="020F0502020204030204" pitchFamily="34" charset="0"/>
                <a:cs typeface="Calibri" panose="020F0502020204030204" pitchFamily="34" charset="0"/>
              </a:rPr>
              <a:t>5</a:t>
            </a:r>
            <a:r>
              <a:rPr lang="en-GB" b="1" u="sng" dirty="0" smtClean="0">
                <a:latin typeface="Calibri" panose="020F0502020204030204" pitchFamily="34" charset="0"/>
                <a:cs typeface="Calibri" panose="020F0502020204030204" pitchFamily="34" charset="0"/>
              </a:rPr>
              <a:t>. </a:t>
            </a:r>
            <a:r>
              <a:rPr lang="en-GB" b="1" u="sng" dirty="0">
                <a:latin typeface="Calibri" panose="020F0502020204030204" pitchFamily="34" charset="0"/>
                <a:cs typeface="Calibri" panose="020F0502020204030204" pitchFamily="34" charset="0"/>
              </a:rPr>
              <a:t>Children who read </a:t>
            </a:r>
            <a:r>
              <a:rPr lang="en-GB" b="1" u="sng" dirty="0" smtClean="0">
                <a:latin typeface="Calibri" panose="020F0502020204030204" pitchFamily="34" charset="0"/>
                <a:cs typeface="Calibri" panose="020F0502020204030204" pitchFamily="34" charset="0"/>
              </a:rPr>
              <a:t>are </a:t>
            </a:r>
            <a:r>
              <a:rPr lang="en-GB" b="1" u="sng" dirty="0">
                <a:latin typeface="Calibri" panose="020F0502020204030204" pitchFamily="34" charset="0"/>
                <a:cs typeface="Calibri" panose="020F0502020204030204" pitchFamily="34" charset="0"/>
              </a:rPr>
              <a:t>the best writers</a:t>
            </a:r>
          </a:p>
        </p:txBody>
      </p:sp>
      <p:pic>
        <p:nvPicPr>
          <p:cNvPr id="5" name="Picture 4">
            <a:extLst>
              <a:ext uri="{FF2B5EF4-FFF2-40B4-BE49-F238E27FC236}">
                <a16:creationId xmlns:a16="http://schemas.microsoft.com/office/drawing/2014/main" id="{3386482E-3B8A-59D2-A01F-3753319C0866}"/>
              </a:ext>
            </a:extLst>
          </p:cNvPr>
          <p:cNvPicPr>
            <a:picLocks noChangeAspect="1"/>
          </p:cNvPicPr>
          <p:nvPr/>
        </p:nvPicPr>
        <p:blipFill rotWithShape="1">
          <a:blip r:embed="rId3"/>
          <a:srcRect l="25190" r="14006"/>
          <a:stretch/>
        </p:blipFill>
        <p:spPr>
          <a:xfrm>
            <a:off x="20" y="10"/>
            <a:ext cx="2381594" cy="5245940"/>
          </a:xfrm>
          <a:custGeom>
            <a:avLst/>
            <a:gdLst/>
            <a:ahLst/>
            <a:cxnLst/>
            <a:rect l="l" t="t" r="r" b="b"/>
            <a:pathLst>
              <a:path w="3175486" h="5245950">
                <a:moveTo>
                  <a:pt x="0" y="0"/>
                </a:moveTo>
                <a:lnTo>
                  <a:pt x="3175486" y="0"/>
                </a:lnTo>
                <a:lnTo>
                  <a:pt x="2294818" y="5223932"/>
                </a:lnTo>
                <a:lnTo>
                  <a:pt x="2310547" y="5245950"/>
                </a:lnTo>
                <a:lnTo>
                  <a:pt x="0" y="4901963"/>
                </a:lnTo>
                <a:close/>
              </a:path>
            </a:pathLst>
          </a:custGeom>
          <a:ln w="38100">
            <a:noFill/>
          </a:ln>
          <a:effectLst/>
        </p:spPr>
      </p:pic>
      <p:pic>
        <p:nvPicPr>
          <p:cNvPr id="7" name="Picture 6">
            <a:extLst>
              <a:ext uri="{FF2B5EF4-FFF2-40B4-BE49-F238E27FC236}">
                <a16:creationId xmlns:a16="http://schemas.microsoft.com/office/drawing/2014/main" id="{67555B75-38CC-A659-F3F1-FCD9C85271D1}"/>
              </a:ext>
            </a:extLst>
          </p:cNvPr>
          <p:cNvPicPr>
            <a:picLocks noChangeAspect="1"/>
          </p:cNvPicPr>
          <p:nvPr/>
        </p:nvPicPr>
        <p:blipFill rotWithShape="1">
          <a:blip r:embed="rId4"/>
          <a:srcRect l="10182" r="12889" b="-2"/>
          <a:stretch/>
        </p:blipFill>
        <p:spPr>
          <a:xfrm>
            <a:off x="20" y="4901964"/>
            <a:ext cx="2594352" cy="1956037"/>
          </a:xfrm>
          <a:custGeom>
            <a:avLst/>
            <a:gdLst/>
            <a:ahLst/>
            <a:cxnLst/>
            <a:rect l="l" t="t" r="r" b="b"/>
            <a:pathLst>
              <a:path w="3459163" h="1956037">
                <a:moveTo>
                  <a:pt x="0" y="0"/>
                </a:moveTo>
                <a:lnTo>
                  <a:pt x="2310547" y="343987"/>
                </a:lnTo>
                <a:lnTo>
                  <a:pt x="3459163" y="1951804"/>
                </a:lnTo>
                <a:lnTo>
                  <a:pt x="0" y="1956037"/>
                </a:lnTo>
                <a:close/>
              </a:path>
            </a:pathLst>
          </a:custGeom>
          <a:ln w="38100">
            <a:noFill/>
          </a:ln>
          <a:effectLst/>
        </p:spPr>
      </p:pic>
      <p:sp useBgFill="1">
        <p:nvSpPr>
          <p:cNvPr id="37" name="Rectangle 36">
            <a:extLst>
              <a:ext uri="{FF2B5EF4-FFF2-40B4-BE49-F238E27FC236}">
                <a16:creationId xmlns:a16="http://schemas.microsoft.com/office/drawing/2014/main" id="{61CA6EE3-50AE-4068-8444-C8B685FC8BA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
            <a:off x="-27882" y="5044766"/>
            <a:ext cx="1789688"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016404C-E6C9-7FC6-9BEB-6780351FF400}"/>
              </a:ext>
            </a:extLst>
          </p:cNvPr>
          <p:cNvSpPr>
            <a:spLocks noGrp="1"/>
          </p:cNvSpPr>
          <p:nvPr>
            <p:ph idx="1"/>
          </p:nvPr>
        </p:nvSpPr>
        <p:spPr>
          <a:xfrm>
            <a:off x="2672358" y="2395537"/>
            <a:ext cx="5585221" cy="3668833"/>
          </a:xfrm>
        </p:spPr>
        <p:txBody>
          <a:bodyPr>
            <a:noAutofit/>
          </a:bodyPr>
          <a:lstStyle/>
          <a:p>
            <a:pPr fontAlgn="base">
              <a:lnSpc>
                <a:spcPct val="90000"/>
              </a:lnSpc>
            </a:pPr>
            <a:r>
              <a:rPr lang="en-GB" sz="3200" b="0" i="0" dirty="0">
                <a:effectLst/>
                <a:latin typeface="inherit"/>
              </a:rPr>
              <a:t>Good reading leads to good writing. If your child regularly encounters rich vocabulary, a range of sentence structures and a variety of punctuation, they will find it easier to write using these themselves. </a:t>
            </a:r>
          </a:p>
          <a:p>
            <a:pPr marL="0" indent="0" fontAlgn="base">
              <a:lnSpc>
                <a:spcPct val="90000"/>
              </a:lnSpc>
              <a:buNone/>
            </a:pPr>
            <a:endParaRPr lang="en-GB" sz="3200" dirty="0"/>
          </a:p>
        </p:txBody>
      </p:sp>
    </p:spTree>
    <p:extLst>
      <p:ext uri="{BB962C8B-B14F-4D97-AF65-F5344CB8AC3E}">
        <p14:creationId xmlns:p14="http://schemas.microsoft.com/office/powerpoint/2010/main" val="4283079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9" name="Group 9">
            <a:extLst>
              <a:ext uri="{FF2B5EF4-FFF2-40B4-BE49-F238E27FC236}">
                <a16:creationId xmlns:a16="http://schemas.microsoft.com/office/drawing/2014/main" id="{260ACC13-B825-49F3-93DE-C8B8F2FA37A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109" y="0"/>
            <a:ext cx="1827609" cy="6858001"/>
            <a:chOff x="1320800" y="0"/>
            <a:chExt cx="2436813" cy="6858001"/>
          </a:xfrm>
        </p:grpSpPr>
        <p:sp>
          <p:nvSpPr>
            <p:cNvPr id="11" name="Freeform 6">
              <a:extLst>
                <a:ext uri="{FF2B5EF4-FFF2-40B4-BE49-F238E27FC236}">
                  <a16:creationId xmlns:a16="http://schemas.microsoft.com/office/drawing/2014/main" id="{F947B31F-CA03-4793-845D-FD86BABC1A1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2" name="Freeform 7">
              <a:extLst>
                <a:ext uri="{FF2B5EF4-FFF2-40B4-BE49-F238E27FC236}">
                  <a16:creationId xmlns:a16="http://schemas.microsoft.com/office/drawing/2014/main" id="{DCDDE94D-F78C-4A48-AEA6-E922FC99A15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3" name="Freeform 8">
              <a:extLst>
                <a:ext uri="{FF2B5EF4-FFF2-40B4-BE49-F238E27FC236}">
                  <a16:creationId xmlns:a16="http://schemas.microsoft.com/office/drawing/2014/main" id="{3445A886-F3CA-4DE4-90D7-535F9707B79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4" name="Freeform 9">
              <a:extLst>
                <a:ext uri="{FF2B5EF4-FFF2-40B4-BE49-F238E27FC236}">
                  <a16:creationId xmlns:a16="http://schemas.microsoft.com/office/drawing/2014/main" id="{A8999CB6-C053-418B-AE37-E470804D251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5" name="Freeform 10">
              <a:extLst>
                <a:ext uri="{FF2B5EF4-FFF2-40B4-BE49-F238E27FC236}">
                  <a16:creationId xmlns:a16="http://schemas.microsoft.com/office/drawing/2014/main" id="{81EA3E26-BFCD-4396-AE8A-2A9828BFFB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6" name="Freeform 11">
              <a:extLst>
                <a:ext uri="{FF2B5EF4-FFF2-40B4-BE49-F238E27FC236}">
                  <a16:creationId xmlns:a16="http://schemas.microsoft.com/office/drawing/2014/main" id="{5F9BC582-73A6-4D8A-8738-E3647648935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useBgFill="1">
        <p:nvSpPr>
          <p:cNvPr id="18" name="Rectangle 17">
            <a:extLst>
              <a:ext uri="{FF2B5EF4-FFF2-40B4-BE49-F238E27FC236}">
                <a16:creationId xmlns:a16="http://schemas.microsoft.com/office/drawing/2014/main" id="{85428F22-76B3-4107-AADE-3F9EC95FD3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5346FBCF-5353-4172-96F5-4B7EB07777C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17698" y="-12875"/>
            <a:ext cx="1953297" cy="6890194"/>
            <a:chOff x="2199787" y="-12875"/>
            <a:chExt cx="2679011" cy="6890194"/>
          </a:xfrm>
        </p:grpSpPr>
        <p:sp useBgFill="1">
          <p:nvSpPr>
            <p:cNvPr id="21" name="Rectangle 19">
              <a:extLst>
                <a:ext uri="{FF2B5EF4-FFF2-40B4-BE49-F238E27FC236}">
                  <a16:creationId xmlns:a16="http://schemas.microsoft.com/office/drawing/2014/main" id="{343F3E6D-808D-43AD-9485-AD0014BEAE2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2">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0">
              <a:extLst>
                <a:ext uri="{FF2B5EF4-FFF2-40B4-BE49-F238E27FC236}">
                  <a16:creationId xmlns:a16="http://schemas.microsoft.com/office/drawing/2014/main" id="{03DB1AC6-5430-4CD3-BD83-86E675A11A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2">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78326E10-C8CB-487F-A110-F861268DE6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70459" y="0"/>
            <a:ext cx="1827609" cy="6858001"/>
            <a:chOff x="1320800" y="0"/>
            <a:chExt cx="2436813" cy="6858001"/>
          </a:xfrm>
        </p:grpSpPr>
        <p:sp>
          <p:nvSpPr>
            <p:cNvPr id="25" name="Freeform 6">
              <a:extLst>
                <a:ext uri="{FF2B5EF4-FFF2-40B4-BE49-F238E27FC236}">
                  <a16:creationId xmlns:a16="http://schemas.microsoft.com/office/drawing/2014/main" id="{3279962B-46D2-4E19-B632-39B80D1E80A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6" name="Freeform 7">
              <a:extLst>
                <a:ext uri="{FF2B5EF4-FFF2-40B4-BE49-F238E27FC236}">
                  <a16:creationId xmlns:a16="http://schemas.microsoft.com/office/drawing/2014/main" id="{321A335A-53CB-4C17-AB51-5D9C2DCB45E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7" name="Freeform 8">
              <a:extLst>
                <a:ext uri="{FF2B5EF4-FFF2-40B4-BE49-F238E27FC236}">
                  <a16:creationId xmlns:a16="http://schemas.microsoft.com/office/drawing/2014/main" id="{A0E0D557-405B-469F-AEDE-4E3404AA416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8" name="Freeform 9">
              <a:extLst>
                <a:ext uri="{FF2B5EF4-FFF2-40B4-BE49-F238E27FC236}">
                  <a16:creationId xmlns:a16="http://schemas.microsoft.com/office/drawing/2014/main" id="{D8D4E62F-9393-40A6-9E85-9F3B59C4628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9" name="Freeform 10">
              <a:extLst>
                <a:ext uri="{FF2B5EF4-FFF2-40B4-BE49-F238E27FC236}">
                  <a16:creationId xmlns:a16="http://schemas.microsoft.com/office/drawing/2014/main" id="{FABD11B1-DE89-45BC-8204-968C88AADC3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0" name="Freeform 11">
              <a:extLst>
                <a:ext uri="{FF2B5EF4-FFF2-40B4-BE49-F238E27FC236}">
                  <a16:creationId xmlns:a16="http://schemas.microsoft.com/office/drawing/2014/main" id="{AFA4965A-1FBC-44B8-B96A-3F5275C3AEF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pic>
        <p:nvPicPr>
          <p:cNvPr id="5" name="Picture 4">
            <a:extLst>
              <a:ext uri="{FF2B5EF4-FFF2-40B4-BE49-F238E27FC236}">
                <a16:creationId xmlns:a16="http://schemas.microsoft.com/office/drawing/2014/main" id="{3274CD72-58CC-4E67-95B6-C708E040EC89}"/>
              </a:ext>
            </a:extLst>
          </p:cNvPr>
          <p:cNvPicPr>
            <a:picLocks noChangeAspect="1"/>
          </p:cNvPicPr>
          <p:nvPr/>
        </p:nvPicPr>
        <p:blipFill rotWithShape="1">
          <a:blip r:embed="rId3"/>
          <a:srcRect l="27351" r="34149" b="-1"/>
          <a:stretch/>
        </p:blipFill>
        <p:spPr>
          <a:xfrm>
            <a:off x="20" y="10"/>
            <a:ext cx="2594352"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3" name="TextBox 2">
            <a:extLst>
              <a:ext uri="{FF2B5EF4-FFF2-40B4-BE49-F238E27FC236}">
                <a16:creationId xmlns:a16="http://schemas.microsoft.com/office/drawing/2014/main" id="{A56F42B4-8C6A-46FC-85B5-AD1E3719F013}"/>
              </a:ext>
            </a:extLst>
          </p:cNvPr>
          <p:cNvSpPr txBox="1"/>
          <p:nvPr/>
        </p:nvSpPr>
        <p:spPr>
          <a:xfrm>
            <a:off x="3071813" y="1106397"/>
            <a:ext cx="5744367" cy="3742267"/>
          </a:xfrm>
          <a:prstGeom prst="rect">
            <a:avLst/>
          </a:prstGeom>
        </p:spPr>
        <p:txBody>
          <a:bodyPr vert="horz" lIns="91440" tIns="45720" rIns="91440" bIns="45720" rtlCol="0" anchor="ctr">
            <a:noAutofit/>
          </a:bodyPr>
          <a:lstStyle/>
          <a:p>
            <a:pPr>
              <a:spcBef>
                <a:spcPct val="20000"/>
              </a:spcBef>
              <a:spcAft>
                <a:spcPts val="600"/>
              </a:spcAft>
              <a:buClr>
                <a:schemeClr val="accent1">
                  <a:lumMod val="75000"/>
                </a:schemeClr>
              </a:buClr>
              <a:buSzPct val="145000"/>
            </a:pPr>
            <a:r>
              <a:rPr lang="en-US" sz="3600" b="1" u="sng" dirty="0">
                <a:latin typeface="Calibri" panose="020F0502020204030204" pitchFamily="34" charset="0"/>
                <a:cs typeface="Calibri" panose="020F0502020204030204" pitchFamily="34" charset="0"/>
              </a:rPr>
              <a:t>Supporting Readers at Home</a:t>
            </a:r>
          </a:p>
          <a:p>
            <a:pPr>
              <a:spcBef>
                <a:spcPct val="20000"/>
              </a:spcBef>
              <a:spcAft>
                <a:spcPts val="600"/>
              </a:spcAft>
              <a:buClr>
                <a:schemeClr val="accent1">
                  <a:lumMod val="75000"/>
                </a:schemeClr>
              </a:buClr>
              <a:buSzPct val="145000"/>
              <a:buFont typeface="Arial"/>
              <a:buChar char="•"/>
            </a:pPr>
            <a:endParaRPr lang="en-US" sz="2800" dirty="0">
              <a:latin typeface="Calibri" panose="020F0502020204030204" pitchFamily="34" charset="0"/>
              <a:cs typeface="Calibri" panose="020F0502020204030204" pitchFamily="34" charset="0"/>
            </a:endParaRPr>
          </a:p>
          <a:p>
            <a:pPr>
              <a:spcBef>
                <a:spcPct val="20000"/>
              </a:spcBef>
              <a:spcAft>
                <a:spcPts val="600"/>
              </a:spcAft>
              <a:buClr>
                <a:schemeClr val="accent1">
                  <a:lumMod val="75000"/>
                </a:schemeClr>
              </a:buClr>
              <a:buSzPct val="145000"/>
            </a:pPr>
            <a:r>
              <a:rPr lang="en-US" sz="2800" b="1" dirty="0">
                <a:latin typeface="Calibri" panose="020F0502020204030204" pitchFamily="34" charset="0"/>
                <a:cs typeface="Calibri" panose="020F0502020204030204" pitchFamily="34" charset="0"/>
              </a:rPr>
              <a:t>Open University research suggests there are three important ways to support readers and a love of reading.</a:t>
            </a:r>
          </a:p>
          <a:p>
            <a:pPr>
              <a:spcBef>
                <a:spcPct val="20000"/>
              </a:spcBef>
              <a:spcAft>
                <a:spcPts val="600"/>
              </a:spcAft>
              <a:buClr>
                <a:schemeClr val="accent1">
                  <a:lumMod val="75000"/>
                </a:schemeClr>
              </a:buClr>
              <a:buSzPct val="145000"/>
              <a:buFont typeface="Arial"/>
              <a:buChar char="•"/>
            </a:pPr>
            <a:endParaRPr lang="en-US" sz="2800" dirty="0">
              <a:latin typeface="Calibri" panose="020F0502020204030204" pitchFamily="34" charset="0"/>
              <a:cs typeface="Calibri" panose="020F0502020204030204" pitchFamily="34" charset="0"/>
            </a:endParaRPr>
          </a:p>
          <a:p>
            <a:pPr>
              <a:spcBef>
                <a:spcPct val="20000"/>
              </a:spcBef>
              <a:spcAft>
                <a:spcPts val="600"/>
              </a:spcAft>
              <a:buClr>
                <a:schemeClr val="accent1">
                  <a:lumMod val="75000"/>
                </a:schemeClr>
              </a:buClr>
              <a:buSzPct val="145000"/>
            </a:pPr>
            <a:r>
              <a:rPr lang="en-US" sz="3200" dirty="0">
                <a:latin typeface="Calibri" panose="020F0502020204030204" pitchFamily="34" charset="0"/>
                <a:cs typeface="Calibri" panose="020F0502020204030204" pitchFamily="34" charset="0"/>
              </a:rPr>
              <a:t>1. </a:t>
            </a:r>
            <a:r>
              <a:rPr lang="en-US" sz="3200" b="1" u="sng" dirty="0">
                <a:latin typeface="Calibri" panose="020F0502020204030204" pitchFamily="34" charset="0"/>
                <a:cs typeface="Calibri" panose="020F0502020204030204" pitchFamily="34" charset="0"/>
              </a:rPr>
              <a:t>Reading aloud </a:t>
            </a:r>
            <a:r>
              <a:rPr lang="en-US" sz="3200" dirty="0">
                <a:latin typeface="Calibri" panose="020F0502020204030204" pitchFamily="34" charset="0"/>
                <a:cs typeface="Calibri" panose="020F0502020204030204" pitchFamily="34" charset="0"/>
              </a:rPr>
              <a:t>to your children shows them reading is a pleasure, not a chore. Older children can read to younger ones too. </a:t>
            </a:r>
          </a:p>
        </p:txBody>
      </p:sp>
    </p:spTree>
    <p:extLst>
      <p:ext uri="{BB962C8B-B14F-4D97-AF65-F5344CB8AC3E}">
        <p14:creationId xmlns:p14="http://schemas.microsoft.com/office/powerpoint/2010/main" val="4082028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260ACC13-B825-49F3-93DE-C8B8F2FA37A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109" y="0"/>
            <a:ext cx="1827609" cy="6858001"/>
            <a:chOff x="1320800" y="0"/>
            <a:chExt cx="2436813" cy="6858001"/>
          </a:xfrm>
        </p:grpSpPr>
        <p:sp>
          <p:nvSpPr>
            <p:cNvPr id="32" name="Freeform 6">
              <a:extLst>
                <a:ext uri="{FF2B5EF4-FFF2-40B4-BE49-F238E27FC236}">
                  <a16:creationId xmlns:a16="http://schemas.microsoft.com/office/drawing/2014/main" id="{F947B31F-CA03-4793-845D-FD86BABC1A1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33" name="Freeform 7">
              <a:extLst>
                <a:ext uri="{FF2B5EF4-FFF2-40B4-BE49-F238E27FC236}">
                  <a16:creationId xmlns:a16="http://schemas.microsoft.com/office/drawing/2014/main" id="{DCDDE94D-F78C-4A48-AEA6-E922FC99A15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4" name="Freeform 8">
              <a:extLst>
                <a:ext uri="{FF2B5EF4-FFF2-40B4-BE49-F238E27FC236}">
                  <a16:creationId xmlns:a16="http://schemas.microsoft.com/office/drawing/2014/main" id="{3445A886-F3CA-4DE4-90D7-535F9707B79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5" name="Freeform 9">
              <a:extLst>
                <a:ext uri="{FF2B5EF4-FFF2-40B4-BE49-F238E27FC236}">
                  <a16:creationId xmlns:a16="http://schemas.microsoft.com/office/drawing/2014/main" id="{A8999CB6-C053-418B-AE37-E470804D251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6" name="Freeform 10">
              <a:extLst>
                <a:ext uri="{FF2B5EF4-FFF2-40B4-BE49-F238E27FC236}">
                  <a16:creationId xmlns:a16="http://schemas.microsoft.com/office/drawing/2014/main" id="{81EA3E26-BFCD-4396-AE8A-2A9828BFFB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7" name="Freeform 11">
              <a:extLst>
                <a:ext uri="{FF2B5EF4-FFF2-40B4-BE49-F238E27FC236}">
                  <a16:creationId xmlns:a16="http://schemas.microsoft.com/office/drawing/2014/main" id="{5F9BC582-73A6-4D8A-8738-E3647648935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useBgFill="1">
        <p:nvSpPr>
          <p:cNvPr id="39" name="Rectangle 38">
            <a:extLst>
              <a:ext uri="{FF2B5EF4-FFF2-40B4-BE49-F238E27FC236}">
                <a16:creationId xmlns:a16="http://schemas.microsoft.com/office/drawing/2014/main" id="{85428F22-76B3-4107-AADE-3F9EC95FD3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5346FBCF-5353-4172-96F5-4B7EB07777C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17698" y="-12875"/>
            <a:ext cx="1953297" cy="6890194"/>
            <a:chOff x="2199787" y="-12875"/>
            <a:chExt cx="2679011" cy="6890194"/>
          </a:xfrm>
        </p:grpSpPr>
        <p:sp useBgFill="1">
          <p:nvSpPr>
            <p:cNvPr id="42" name="Rectangle 19">
              <a:extLst>
                <a:ext uri="{FF2B5EF4-FFF2-40B4-BE49-F238E27FC236}">
                  <a16:creationId xmlns:a16="http://schemas.microsoft.com/office/drawing/2014/main" id="{343F3E6D-808D-43AD-9485-AD0014BEAE2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199787" y="-12875"/>
              <a:ext cx="2679011" cy="5301468"/>
            </a:xfrm>
            <a:custGeom>
              <a:avLst/>
              <a:gdLst>
                <a:gd name="connsiteX0" fmla="*/ 0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0 w 2570017"/>
                <a:gd name="connsiteY4" fmla="*/ 0 h 2554287"/>
                <a:gd name="connsiteX0" fmla="*/ 904009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904009 w 2570017"/>
                <a:gd name="connsiteY4" fmla="*/ 0 h 2554287"/>
                <a:gd name="connsiteX0" fmla="*/ 644236 w 2570017"/>
                <a:gd name="connsiteY0" fmla="*/ 10391 h 2554287"/>
                <a:gd name="connsiteX1" fmla="*/ 2570017 w 2570017"/>
                <a:gd name="connsiteY1" fmla="*/ 0 h 2554287"/>
                <a:gd name="connsiteX2" fmla="*/ 2570017 w 2570017"/>
                <a:gd name="connsiteY2" fmla="*/ 2554287 h 2554287"/>
                <a:gd name="connsiteX3" fmla="*/ 0 w 2570017"/>
                <a:gd name="connsiteY3" fmla="*/ 2554287 h 2554287"/>
                <a:gd name="connsiteX4" fmla="*/ 644236 w 2570017"/>
                <a:gd name="connsiteY4" fmla="*/ 10391 h 2554287"/>
                <a:gd name="connsiteX0" fmla="*/ 633845 w 2570017"/>
                <a:gd name="connsiteY0" fmla="*/ 0 h 2554287"/>
                <a:gd name="connsiteX1" fmla="*/ 2570017 w 2570017"/>
                <a:gd name="connsiteY1" fmla="*/ 0 h 2554287"/>
                <a:gd name="connsiteX2" fmla="*/ 2570017 w 2570017"/>
                <a:gd name="connsiteY2" fmla="*/ 2554287 h 2554287"/>
                <a:gd name="connsiteX3" fmla="*/ 0 w 2570017"/>
                <a:gd name="connsiteY3" fmla="*/ 2554287 h 2554287"/>
                <a:gd name="connsiteX4" fmla="*/ 633845 w 2570017"/>
                <a:gd name="connsiteY4" fmla="*/ 0 h 2554287"/>
                <a:gd name="connsiteX0" fmla="*/ 675409 w 2611581"/>
                <a:gd name="connsiteY0" fmla="*/ 0 h 2554287"/>
                <a:gd name="connsiteX1" fmla="*/ 2611581 w 2611581"/>
                <a:gd name="connsiteY1" fmla="*/ 0 h 2554287"/>
                <a:gd name="connsiteX2" fmla="*/ 2611581 w 2611581"/>
                <a:gd name="connsiteY2" fmla="*/ 2554287 h 2554287"/>
                <a:gd name="connsiteX3" fmla="*/ 0 w 2611581"/>
                <a:gd name="connsiteY3" fmla="*/ 2554287 h 2554287"/>
                <a:gd name="connsiteX4" fmla="*/ 675409 w 2611581"/>
                <a:gd name="connsiteY4" fmla="*/ 0 h 2554287"/>
                <a:gd name="connsiteX0" fmla="*/ 650979 w 2587151"/>
                <a:gd name="connsiteY0" fmla="*/ 0 h 2554287"/>
                <a:gd name="connsiteX1" fmla="*/ 2587151 w 2587151"/>
                <a:gd name="connsiteY1" fmla="*/ 0 h 2554287"/>
                <a:gd name="connsiteX2" fmla="*/ 2587151 w 2587151"/>
                <a:gd name="connsiteY2" fmla="*/ 2554287 h 2554287"/>
                <a:gd name="connsiteX3" fmla="*/ 0 w 2587151"/>
                <a:gd name="connsiteY3" fmla="*/ 2548595 h 2554287"/>
                <a:gd name="connsiteX4" fmla="*/ 650979 w 2587151"/>
                <a:gd name="connsiteY4" fmla="*/ 0 h 2554287"/>
                <a:gd name="connsiteX0" fmla="*/ 730379 w 2587151"/>
                <a:gd name="connsiteY0" fmla="*/ 5692 h 2554287"/>
                <a:gd name="connsiteX1" fmla="*/ 2587151 w 2587151"/>
                <a:gd name="connsiteY1" fmla="*/ 0 h 2554287"/>
                <a:gd name="connsiteX2" fmla="*/ 2587151 w 2587151"/>
                <a:gd name="connsiteY2" fmla="*/ 2554287 h 2554287"/>
                <a:gd name="connsiteX3" fmla="*/ 0 w 2587151"/>
                <a:gd name="connsiteY3" fmla="*/ 2548595 h 2554287"/>
                <a:gd name="connsiteX4" fmla="*/ 730379 w 2587151"/>
                <a:gd name="connsiteY4" fmla="*/ 5692 h 2554287"/>
                <a:gd name="connsiteX0" fmla="*/ 864750 w 2587151"/>
                <a:gd name="connsiteY0" fmla="*/ 2847 h 2554287"/>
                <a:gd name="connsiteX1" fmla="*/ 2587151 w 2587151"/>
                <a:gd name="connsiteY1" fmla="*/ 0 h 2554287"/>
                <a:gd name="connsiteX2" fmla="*/ 2587151 w 2587151"/>
                <a:gd name="connsiteY2" fmla="*/ 2554287 h 2554287"/>
                <a:gd name="connsiteX3" fmla="*/ 0 w 2587151"/>
                <a:gd name="connsiteY3" fmla="*/ 2548595 h 2554287"/>
                <a:gd name="connsiteX4" fmla="*/ 864750 w 2587151"/>
                <a:gd name="connsiteY4" fmla="*/ 2847 h 2554287"/>
                <a:gd name="connsiteX0" fmla="*/ 883073 w 2587151"/>
                <a:gd name="connsiteY0" fmla="*/ 1 h 2554287"/>
                <a:gd name="connsiteX1" fmla="*/ 2587151 w 2587151"/>
                <a:gd name="connsiteY1" fmla="*/ 0 h 2554287"/>
                <a:gd name="connsiteX2" fmla="*/ 2587151 w 2587151"/>
                <a:gd name="connsiteY2" fmla="*/ 2554287 h 2554287"/>
                <a:gd name="connsiteX3" fmla="*/ 0 w 2587151"/>
                <a:gd name="connsiteY3" fmla="*/ 2548595 h 2554287"/>
                <a:gd name="connsiteX4" fmla="*/ 883073 w 2587151"/>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599366"/>
                <a:gd name="connsiteY0" fmla="*/ 1 h 2554287"/>
                <a:gd name="connsiteX1" fmla="*/ 2599366 w 2599366"/>
                <a:gd name="connsiteY1" fmla="*/ 0 h 2554287"/>
                <a:gd name="connsiteX2" fmla="*/ 2599366 w 2599366"/>
                <a:gd name="connsiteY2" fmla="*/ 2554287 h 2554287"/>
                <a:gd name="connsiteX3" fmla="*/ 0 w 2599366"/>
                <a:gd name="connsiteY3" fmla="*/ 2542904 h 2554287"/>
                <a:gd name="connsiteX4" fmla="*/ 895288 w 2599366"/>
                <a:gd name="connsiteY4" fmla="*/ 1 h 2554287"/>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2904 h 2565670"/>
                <a:gd name="connsiteX4" fmla="*/ 895288 w 2611581"/>
                <a:gd name="connsiteY4" fmla="*/ 1 h 2565670"/>
                <a:gd name="connsiteX0" fmla="*/ 895288 w 2611581"/>
                <a:gd name="connsiteY0" fmla="*/ 1 h 2565670"/>
                <a:gd name="connsiteX1" fmla="*/ 2599366 w 2611581"/>
                <a:gd name="connsiteY1" fmla="*/ 0 h 2565670"/>
                <a:gd name="connsiteX2" fmla="*/ 2611581 w 2611581"/>
                <a:gd name="connsiteY2" fmla="*/ 2565670 h 2565670"/>
                <a:gd name="connsiteX3" fmla="*/ 0 w 2611581"/>
                <a:gd name="connsiteY3" fmla="*/ 2545750 h 2565670"/>
                <a:gd name="connsiteX4" fmla="*/ 895288 w 2611581"/>
                <a:gd name="connsiteY4" fmla="*/ 1 h 2565670"/>
                <a:gd name="connsiteX0" fmla="*/ 1544433 w 3260726"/>
                <a:gd name="connsiteY0" fmla="*/ 1 h 2565670"/>
                <a:gd name="connsiteX1" fmla="*/ 3248511 w 3260726"/>
                <a:gd name="connsiteY1" fmla="*/ 0 h 2565670"/>
                <a:gd name="connsiteX2" fmla="*/ 3260726 w 3260726"/>
                <a:gd name="connsiteY2" fmla="*/ 2565670 h 2565670"/>
                <a:gd name="connsiteX3" fmla="*/ 0 w 3260726"/>
                <a:gd name="connsiteY3" fmla="*/ 2521058 h 2565670"/>
                <a:gd name="connsiteX4" fmla="*/ 1544433 w 3260726"/>
                <a:gd name="connsiteY4" fmla="*/ 1 h 2565670"/>
                <a:gd name="connsiteX0" fmla="*/ 921784 w 3260726"/>
                <a:gd name="connsiteY0" fmla="*/ 12347 h 2565670"/>
                <a:gd name="connsiteX1" fmla="*/ 3248511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3260726"/>
                <a:gd name="connsiteY0" fmla="*/ 12347 h 2565670"/>
                <a:gd name="connsiteX1" fmla="*/ 2321160 w 3260726"/>
                <a:gd name="connsiteY1" fmla="*/ 0 h 2565670"/>
                <a:gd name="connsiteX2" fmla="*/ 3260726 w 3260726"/>
                <a:gd name="connsiteY2" fmla="*/ 2565670 h 2565670"/>
                <a:gd name="connsiteX3" fmla="*/ 0 w 3260726"/>
                <a:gd name="connsiteY3" fmla="*/ 2521058 h 2565670"/>
                <a:gd name="connsiteX4" fmla="*/ 921784 w 3260726"/>
                <a:gd name="connsiteY4" fmla="*/ 12347 h 2565670"/>
                <a:gd name="connsiteX0" fmla="*/ 921784 w 2322228"/>
                <a:gd name="connsiteY0" fmla="*/ 12347 h 2565670"/>
                <a:gd name="connsiteX1" fmla="*/ 2321160 w 2322228"/>
                <a:gd name="connsiteY1" fmla="*/ 0 h 2565670"/>
                <a:gd name="connsiteX2" fmla="*/ 2320129 w 2322228"/>
                <a:gd name="connsiteY2" fmla="*/ 2565670 h 2565670"/>
                <a:gd name="connsiteX3" fmla="*/ 0 w 2322228"/>
                <a:gd name="connsiteY3" fmla="*/ 2521058 h 2565670"/>
                <a:gd name="connsiteX4" fmla="*/ 921784 w 2322228"/>
                <a:gd name="connsiteY4" fmla="*/ 12347 h 2565670"/>
                <a:gd name="connsiteX0" fmla="*/ 921784 w 2322228"/>
                <a:gd name="connsiteY0" fmla="*/ 0 h 2571841"/>
                <a:gd name="connsiteX1" fmla="*/ 2321160 w 2322228"/>
                <a:gd name="connsiteY1" fmla="*/ 6171 h 2571841"/>
                <a:gd name="connsiteX2" fmla="*/ 2320129 w 2322228"/>
                <a:gd name="connsiteY2" fmla="*/ 2571841 h 2571841"/>
                <a:gd name="connsiteX3" fmla="*/ 0 w 2322228"/>
                <a:gd name="connsiteY3" fmla="*/ 2527229 h 2571841"/>
                <a:gd name="connsiteX4" fmla="*/ 921784 w 2322228"/>
                <a:gd name="connsiteY4" fmla="*/ 0 h 2571841"/>
                <a:gd name="connsiteX0" fmla="*/ 921784 w 2611583"/>
                <a:gd name="connsiteY0" fmla="*/ 0 h 2540977"/>
                <a:gd name="connsiteX1" fmla="*/ 2321160 w 2611583"/>
                <a:gd name="connsiteY1" fmla="*/ 6171 h 2540977"/>
                <a:gd name="connsiteX2" fmla="*/ 2611583 w 2611583"/>
                <a:gd name="connsiteY2" fmla="*/ 2540977 h 2540977"/>
                <a:gd name="connsiteX3" fmla="*/ 0 w 2611583"/>
                <a:gd name="connsiteY3" fmla="*/ 2527229 h 2540977"/>
                <a:gd name="connsiteX4" fmla="*/ 921784 w 2611583"/>
                <a:gd name="connsiteY4" fmla="*/ 0 h 2540977"/>
                <a:gd name="connsiteX0" fmla="*/ 921784 w 2611583"/>
                <a:gd name="connsiteY0" fmla="*/ 2 h 2540979"/>
                <a:gd name="connsiteX1" fmla="*/ 2572870 w 2611583"/>
                <a:gd name="connsiteY1" fmla="*/ 0 h 2540979"/>
                <a:gd name="connsiteX2" fmla="*/ 2611583 w 2611583"/>
                <a:gd name="connsiteY2" fmla="*/ 2540979 h 2540979"/>
                <a:gd name="connsiteX3" fmla="*/ 0 w 2611583"/>
                <a:gd name="connsiteY3" fmla="*/ 2527231 h 2540979"/>
                <a:gd name="connsiteX4" fmla="*/ 921784 w 2611583"/>
                <a:gd name="connsiteY4" fmla="*/ 2 h 2540979"/>
                <a:gd name="connsiteX0" fmla="*/ 921784 w 2705467"/>
                <a:gd name="connsiteY0" fmla="*/ 0 h 2540977"/>
                <a:gd name="connsiteX1" fmla="*/ 2705349 w 2705467"/>
                <a:gd name="connsiteY1" fmla="*/ 6171 h 2540977"/>
                <a:gd name="connsiteX2" fmla="*/ 2611583 w 2705467"/>
                <a:gd name="connsiteY2" fmla="*/ 2540977 h 2540977"/>
                <a:gd name="connsiteX3" fmla="*/ 0 w 2705467"/>
                <a:gd name="connsiteY3" fmla="*/ 2527229 h 2540977"/>
                <a:gd name="connsiteX4" fmla="*/ 921784 w 2705467"/>
                <a:gd name="connsiteY4" fmla="*/ 0 h 2540977"/>
                <a:gd name="connsiteX0" fmla="*/ 921784 w 2718702"/>
                <a:gd name="connsiteY0" fmla="*/ 2 h 2540979"/>
                <a:gd name="connsiteX1" fmla="*/ 2718597 w 2718702"/>
                <a:gd name="connsiteY1" fmla="*/ 0 h 2540979"/>
                <a:gd name="connsiteX2" fmla="*/ 2611583 w 2718702"/>
                <a:gd name="connsiteY2" fmla="*/ 2540979 h 2540979"/>
                <a:gd name="connsiteX3" fmla="*/ 0 w 2718702"/>
                <a:gd name="connsiteY3" fmla="*/ 2527231 h 2540979"/>
                <a:gd name="connsiteX4" fmla="*/ 921784 w 2718702"/>
                <a:gd name="connsiteY4" fmla="*/ 2 h 2540979"/>
                <a:gd name="connsiteX0" fmla="*/ 921784 w 2679012"/>
                <a:gd name="connsiteY0" fmla="*/ 0 h 2540977"/>
                <a:gd name="connsiteX1" fmla="*/ 2678853 w 2679012"/>
                <a:gd name="connsiteY1" fmla="*/ 6171 h 2540977"/>
                <a:gd name="connsiteX2" fmla="*/ 2611583 w 2679012"/>
                <a:gd name="connsiteY2" fmla="*/ 2540977 h 2540977"/>
                <a:gd name="connsiteX3" fmla="*/ 0 w 2679012"/>
                <a:gd name="connsiteY3" fmla="*/ 2527229 h 2540977"/>
                <a:gd name="connsiteX4" fmla="*/ 921784 w 2679012"/>
                <a:gd name="connsiteY4" fmla="*/ 0 h 2540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9012" h="2540977">
                  <a:moveTo>
                    <a:pt x="921784" y="0"/>
                  </a:moveTo>
                  <a:lnTo>
                    <a:pt x="2678853" y="6171"/>
                  </a:lnTo>
                  <a:cubicBezTo>
                    <a:pt x="2682925" y="861394"/>
                    <a:pt x="2607511" y="1685754"/>
                    <a:pt x="2611583" y="2540977"/>
                  </a:cubicBezTo>
                  <a:lnTo>
                    <a:pt x="0" y="2527229"/>
                  </a:lnTo>
                  <a:lnTo>
                    <a:pt x="921784" y="0"/>
                  </a:lnTo>
                  <a:close/>
                </a:path>
              </a:pathLst>
            </a:custGeom>
            <a:blipFill rotWithShape="0">
              <a:blip r:embed="rId3">
                <a:duotone>
                  <a:schemeClr val="bg2">
                    <a:shade val="76000"/>
                    <a:satMod val="180000"/>
                  </a:schemeClr>
                  <a:schemeClr val="bg2">
                    <a:tint val="80000"/>
                    <a:satMod val="120000"/>
                    <a:lumMod val="180000"/>
                  </a:schemeClr>
                </a:duotone>
              </a:blip>
              <a:stretch>
                <a:fillRect l="-114598" r="-265621" b="-2868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3" name="Rectangle 20">
              <a:extLst>
                <a:ext uri="{FF2B5EF4-FFF2-40B4-BE49-F238E27FC236}">
                  <a16:creationId xmlns:a16="http://schemas.microsoft.com/office/drawing/2014/main" id="{03DB1AC6-5430-4CD3-BD83-86E675A11A3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white">
            <a:xfrm>
              <a:off x="2211875" y="5257482"/>
              <a:ext cx="2586931" cy="1619837"/>
            </a:xfrm>
            <a:custGeom>
              <a:avLst/>
              <a:gdLst>
                <a:gd name="connsiteX0" fmla="*/ 0 w 2611581"/>
                <a:gd name="connsiteY0" fmla="*/ 0 h 4303713"/>
                <a:gd name="connsiteX1" fmla="*/ 2611581 w 2611581"/>
                <a:gd name="connsiteY1" fmla="*/ 0 h 4303713"/>
                <a:gd name="connsiteX2" fmla="*/ 2611581 w 2611581"/>
                <a:gd name="connsiteY2" fmla="*/ 4303713 h 4303713"/>
                <a:gd name="connsiteX3" fmla="*/ 0 w 2611581"/>
                <a:gd name="connsiteY3" fmla="*/ 4303713 h 4303713"/>
                <a:gd name="connsiteX4" fmla="*/ 0 w 2611581"/>
                <a:gd name="connsiteY4" fmla="*/ 0 h 4303713"/>
                <a:gd name="connsiteX0" fmla="*/ 0 w 2611581"/>
                <a:gd name="connsiteY0" fmla="*/ 0 h 4314104"/>
                <a:gd name="connsiteX1" fmla="*/ 2611581 w 2611581"/>
                <a:gd name="connsiteY1" fmla="*/ 0 h 4314104"/>
                <a:gd name="connsiteX2" fmla="*/ 2611581 w 2611581"/>
                <a:gd name="connsiteY2" fmla="*/ 4303713 h 4314104"/>
                <a:gd name="connsiteX3" fmla="*/ 1693718 w 2611581"/>
                <a:gd name="connsiteY3" fmla="*/ 4314104 h 4314104"/>
                <a:gd name="connsiteX4" fmla="*/ 0 w 2611581"/>
                <a:gd name="connsiteY4" fmla="*/ 0 h 4314104"/>
                <a:gd name="connsiteX0" fmla="*/ 0 w 2611581"/>
                <a:gd name="connsiteY0" fmla="*/ 0 h 4314104"/>
                <a:gd name="connsiteX1" fmla="*/ 2611581 w 2611581"/>
                <a:gd name="connsiteY1" fmla="*/ 0 h 4314104"/>
                <a:gd name="connsiteX2" fmla="*/ 2611581 w 2611581"/>
                <a:gd name="connsiteY2" fmla="*/ 4303713 h 4314104"/>
                <a:gd name="connsiteX3" fmla="*/ 1963882 w 2611581"/>
                <a:gd name="connsiteY3" fmla="*/ 4314104 h 4314104"/>
                <a:gd name="connsiteX4" fmla="*/ 0 w 2611581"/>
                <a:gd name="connsiteY4" fmla="*/ 0 h 4314104"/>
                <a:gd name="connsiteX0" fmla="*/ 0 w 2611581"/>
                <a:gd name="connsiteY0" fmla="*/ 0 h 4303713"/>
                <a:gd name="connsiteX1" fmla="*/ 2611581 w 2611581"/>
                <a:gd name="connsiteY1" fmla="*/ 0 h 4303713"/>
                <a:gd name="connsiteX2" fmla="*/ 2611581 w 2611581"/>
                <a:gd name="connsiteY2" fmla="*/ 4303713 h 4303713"/>
                <a:gd name="connsiteX3" fmla="*/ 2213264 w 2611581"/>
                <a:gd name="connsiteY3" fmla="*/ 4293322 h 4303713"/>
                <a:gd name="connsiteX4" fmla="*/ 0 w 2611581"/>
                <a:gd name="connsiteY4" fmla="*/ 0 h 4303713"/>
                <a:gd name="connsiteX0" fmla="*/ 0 w 2611581"/>
                <a:gd name="connsiteY0" fmla="*/ 0 h 4303713"/>
                <a:gd name="connsiteX1" fmla="*/ 2611581 w 2611581"/>
                <a:gd name="connsiteY1" fmla="*/ 0 h 4303713"/>
                <a:gd name="connsiteX2" fmla="*/ 2611581 w 2611581"/>
                <a:gd name="connsiteY2" fmla="*/ 4303713 h 4303713"/>
                <a:gd name="connsiteX3" fmla="*/ 2171701 w 2611581"/>
                <a:gd name="connsiteY3" fmla="*/ 3638695 h 4303713"/>
                <a:gd name="connsiteX4" fmla="*/ 0 w 2611581"/>
                <a:gd name="connsiteY4" fmla="*/ 0 h 4303713"/>
                <a:gd name="connsiteX0" fmla="*/ 0 w 2720934"/>
                <a:gd name="connsiteY0" fmla="*/ 268283 h 4303713"/>
                <a:gd name="connsiteX1" fmla="*/ 2720934 w 2720934"/>
                <a:gd name="connsiteY1" fmla="*/ 0 h 4303713"/>
                <a:gd name="connsiteX2" fmla="*/ 2720934 w 2720934"/>
                <a:gd name="connsiteY2" fmla="*/ 4303713 h 4303713"/>
                <a:gd name="connsiteX3" fmla="*/ 2281054 w 2720934"/>
                <a:gd name="connsiteY3" fmla="*/ 3638695 h 4303713"/>
                <a:gd name="connsiteX4" fmla="*/ 0 w 2720934"/>
                <a:gd name="connsiteY4" fmla="*/ 268283 h 4303713"/>
                <a:gd name="connsiteX0" fmla="*/ 0 w 2720934"/>
                <a:gd name="connsiteY0" fmla="*/ 268283 h 4303713"/>
                <a:gd name="connsiteX1" fmla="*/ 2720934 w 2720934"/>
                <a:gd name="connsiteY1" fmla="*/ 0 h 4303713"/>
                <a:gd name="connsiteX2" fmla="*/ 2720934 w 2720934"/>
                <a:gd name="connsiteY2" fmla="*/ 4303713 h 4303713"/>
                <a:gd name="connsiteX3" fmla="*/ 2264231 w 2720934"/>
                <a:gd name="connsiteY3" fmla="*/ 3717600 h 4303713"/>
                <a:gd name="connsiteX4" fmla="*/ 0 w 2720934"/>
                <a:gd name="connsiteY4" fmla="*/ 268283 h 4303713"/>
                <a:gd name="connsiteX0" fmla="*/ 0 w 2720934"/>
                <a:gd name="connsiteY0" fmla="*/ 268283 h 4335275"/>
                <a:gd name="connsiteX1" fmla="*/ 2720934 w 2720934"/>
                <a:gd name="connsiteY1" fmla="*/ 0 h 4335275"/>
                <a:gd name="connsiteX2" fmla="*/ 2653639 w 2720934"/>
                <a:gd name="connsiteY2" fmla="*/ 4335275 h 4335275"/>
                <a:gd name="connsiteX3" fmla="*/ 2264231 w 2720934"/>
                <a:gd name="connsiteY3" fmla="*/ 3717600 h 4335275"/>
                <a:gd name="connsiteX4" fmla="*/ 0 w 2720934"/>
                <a:gd name="connsiteY4" fmla="*/ 268283 h 4335275"/>
                <a:gd name="connsiteX0" fmla="*/ 0 w 2737757"/>
                <a:gd name="connsiteY0" fmla="*/ 236721 h 4335275"/>
                <a:gd name="connsiteX1" fmla="*/ 2737757 w 2737757"/>
                <a:gd name="connsiteY1" fmla="*/ 0 h 4335275"/>
                <a:gd name="connsiteX2" fmla="*/ 2670462 w 2737757"/>
                <a:gd name="connsiteY2" fmla="*/ 4335275 h 4335275"/>
                <a:gd name="connsiteX3" fmla="*/ 2281054 w 2737757"/>
                <a:gd name="connsiteY3" fmla="*/ 3717600 h 4335275"/>
                <a:gd name="connsiteX4" fmla="*/ 0 w 2737757"/>
                <a:gd name="connsiteY4" fmla="*/ 236721 h 4335275"/>
                <a:gd name="connsiteX0" fmla="*/ 0 w 2729346"/>
                <a:gd name="connsiteY0" fmla="*/ 0 h 4098554"/>
                <a:gd name="connsiteX1" fmla="*/ 2729346 w 2729346"/>
                <a:gd name="connsiteY1" fmla="*/ 126250 h 4098554"/>
                <a:gd name="connsiteX2" fmla="*/ 2670462 w 2729346"/>
                <a:gd name="connsiteY2" fmla="*/ 4098554 h 4098554"/>
                <a:gd name="connsiteX3" fmla="*/ 2281054 w 2729346"/>
                <a:gd name="connsiteY3" fmla="*/ 3480879 h 4098554"/>
                <a:gd name="connsiteX4" fmla="*/ 0 w 2729346"/>
                <a:gd name="connsiteY4" fmla="*/ 0 h 4098554"/>
                <a:gd name="connsiteX0" fmla="*/ 0 w 2720934"/>
                <a:gd name="connsiteY0" fmla="*/ 0 h 4098554"/>
                <a:gd name="connsiteX1" fmla="*/ 2720934 w 2720934"/>
                <a:gd name="connsiteY1" fmla="*/ 31562 h 4098554"/>
                <a:gd name="connsiteX2" fmla="*/ 2670462 w 2720934"/>
                <a:gd name="connsiteY2" fmla="*/ 4098554 h 4098554"/>
                <a:gd name="connsiteX3" fmla="*/ 2281054 w 2720934"/>
                <a:gd name="connsiteY3" fmla="*/ 3480879 h 4098554"/>
                <a:gd name="connsiteX4" fmla="*/ 0 w 2720934"/>
                <a:gd name="connsiteY4" fmla="*/ 0 h 4098554"/>
                <a:gd name="connsiteX0" fmla="*/ 0 w 2720934"/>
                <a:gd name="connsiteY0" fmla="*/ 15782 h 4114336"/>
                <a:gd name="connsiteX1" fmla="*/ 2720934 w 2720934"/>
                <a:gd name="connsiteY1" fmla="*/ 0 h 4114336"/>
                <a:gd name="connsiteX2" fmla="*/ 2670462 w 2720934"/>
                <a:gd name="connsiteY2" fmla="*/ 4114336 h 4114336"/>
                <a:gd name="connsiteX3" fmla="*/ 2281054 w 2720934"/>
                <a:gd name="connsiteY3" fmla="*/ 3496661 h 4114336"/>
                <a:gd name="connsiteX4" fmla="*/ 0 w 2720934"/>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80409 w 2820289"/>
                <a:gd name="connsiteY3" fmla="*/ 3496661 h 4114336"/>
                <a:gd name="connsiteX4" fmla="*/ 0 w 2820289"/>
                <a:gd name="connsiteY4" fmla="*/ 15782 h 4114336"/>
                <a:gd name="connsiteX0" fmla="*/ 0 w 2820289"/>
                <a:gd name="connsiteY0" fmla="*/ 15782 h 4114336"/>
                <a:gd name="connsiteX1" fmla="*/ 2820289 w 2820289"/>
                <a:gd name="connsiteY1" fmla="*/ 0 h 4114336"/>
                <a:gd name="connsiteX2" fmla="*/ 2769817 w 2820289"/>
                <a:gd name="connsiteY2" fmla="*/ 4114336 h 4114336"/>
                <a:gd name="connsiteX3" fmla="*/ 2362876 w 2820289"/>
                <a:gd name="connsiteY3" fmla="*/ 3517980 h 4114336"/>
                <a:gd name="connsiteX4" fmla="*/ 0 w 2820289"/>
                <a:gd name="connsiteY4" fmla="*/ 15782 h 4114336"/>
                <a:gd name="connsiteX0" fmla="*/ 0 w 2820289"/>
                <a:gd name="connsiteY0" fmla="*/ 15782 h 4114336"/>
                <a:gd name="connsiteX1" fmla="*/ 2820289 w 2820289"/>
                <a:gd name="connsiteY1" fmla="*/ 0 h 4114336"/>
                <a:gd name="connsiteX2" fmla="*/ 2763972 w 2820289"/>
                <a:gd name="connsiteY2" fmla="*/ 4114336 h 4114336"/>
                <a:gd name="connsiteX3" fmla="*/ 2362876 w 2820289"/>
                <a:gd name="connsiteY3" fmla="*/ 3517980 h 4114336"/>
                <a:gd name="connsiteX4" fmla="*/ 0 w 2820289"/>
                <a:gd name="connsiteY4" fmla="*/ 15782 h 4114336"/>
                <a:gd name="connsiteX0" fmla="*/ 0 w 3721149"/>
                <a:gd name="connsiteY0" fmla="*/ 0 h 4269703"/>
                <a:gd name="connsiteX1" fmla="*/ 3721149 w 3721149"/>
                <a:gd name="connsiteY1" fmla="*/ 155367 h 4269703"/>
                <a:gd name="connsiteX2" fmla="*/ 3664832 w 3721149"/>
                <a:gd name="connsiteY2" fmla="*/ 4269703 h 4269703"/>
                <a:gd name="connsiteX3" fmla="*/ 3263736 w 3721149"/>
                <a:gd name="connsiteY3" fmla="*/ 3673347 h 4269703"/>
                <a:gd name="connsiteX4" fmla="*/ 0 w 3721149"/>
                <a:gd name="connsiteY4" fmla="*/ 0 h 4269703"/>
                <a:gd name="connsiteX0" fmla="*/ 0 w 3721149"/>
                <a:gd name="connsiteY0" fmla="*/ 0 h 4289488"/>
                <a:gd name="connsiteX1" fmla="*/ 3721149 w 3721149"/>
                <a:gd name="connsiteY1" fmla="*/ 155367 h 4289488"/>
                <a:gd name="connsiteX2" fmla="*/ 3664832 w 3721149"/>
                <a:gd name="connsiteY2" fmla="*/ 4269703 h 4289488"/>
                <a:gd name="connsiteX3" fmla="*/ 1705997 w 3721149"/>
                <a:gd name="connsiteY3" fmla="*/ 4289488 h 4289488"/>
                <a:gd name="connsiteX4" fmla="*/ 0 w 3721149"/>
                <a:gd name="connsiteY4" fmla="*/ 0 h 4289488"/>
                <a:gd name="connsiteX0" fmla="*/ 0 w 3664846"/>
                <a:gd name="connsiteY0" fmla="*/ 15785 h 4305273"/>
                <a:gd name="connsiteX1" fmla="*/ 3664846 w 3664846"/>
                <a:gd name="connsiteY1" fmla="*/ 0 h 4305273"/>
                <a:gd name="connsiteX2" fmla="*/ 3664832 w 3664846"/>
                <a:gd name="connsiteY2" fmla="*/ 4285488 h 4305273"/>
                <a:gd name="connsiteX3" fmla="*/ 1705997 w 3664846"/>
                <a:gd name="connsiteY3" fmla="*/ 4305273 h 4305273"/>
                <a:gd name="connsiteX4" fmla="*/ 0 w 3664846"/>
                <a:gd name="connsiteY4" fmla="*/ 15785 h 4305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64846" h="4305273">
                  <a:moveTo>
                    <a:pt x="0" y="15785"/>
                  </a:moveTo>
                  <a:lnTo>
                    <a:pt x="3664846" y="0"/>
                  </a:lnTo>
                  <a:cubicBezTo>
                    <a:pt x="3664841" y="1428496"/>
                    <a:pt x="3664837" y="2856992"/>
                    <a:pt x="3664832" y="4285488"/>
                  </a:cubicBezTo>
                  <a:lnTo>
                    <a:pt x="1705997" y="4305273"/>
                  </a:lnTo>
                  <a:lnTo>
                    <a:pt x="0" y="15785"/>
                  </a:lnTo>
                  <a:close/>
                </a:path>
              </a:pathLst>
            </a:custGeom>
            <a:blipFill rotWithShape="0">
              <a:blip r:embed="rId3">
                <a:duotone>
                  <a:schemeClr val="bg2">
                    <a:shade val="76000"/>
                    <a:satMod val="180000"/>
                  </a:schemeClr>
                  <a:schemeClr val="bg2">
                    <a:tint val="80000"/>
                    <a:satMod val="120000"/>
                    <a:lumMod val="180000"/>
                  </a:schemeClr>
                </a:duotone>
              </a:blip>
              <a:stretch>
                <a:fillRect l="-163116" t="-323529" r="-3982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a:extLst>
              <a:ext uri="{FF2B5EF4-FFF2-40B4-BE49-F238E27FC236}">
                <a16:creationId xmlns:a16="http://schemas.microsoft.com/office/drawing/2014/main" id="{78326E10-C8CB-487F-A110-F861268DE6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70459" y="0"/>
            <a:ext cx="1827609" cy="6858001"/>
            <a:chOff x="1320800" y="0"/>
            <a:chExt cx="2436813" cy="6858001"/>
          </a:xfrm>
        </p:grpSpPr>
        <p:sp>
          <p:nvSpPr>
            <p:cNvPr id="46" name="Freeform 6">
              <a:extLst>
                <a:ext uri="{FF2B5EF4-FFF2-40B4-BE49-F238E27FC236}">
                  <a16:creationId xmlns:a16="http://schemas.microsoft.com/office/drawing/2014/main" id="{3279962B-46D2-4E19-B632-39B80D1E80A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7" name="Freeform 7">
              <a:extLst>
                <a:ext uri="{FF2B5EF4-FFF2-40B4-BE49-F238E27FC236}">
                  <a16:creationId xmlns:a16="http://schemas.microsoft.com/office/drawing/2014/main" id="{321A335A-53CB-4C17-AB51-5D9C2DCB45E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48" name="Freeform 8">
              <a:extLst>
                <a:ext uri="{FF2B5EF4-FFF2-40B4-BE49-F238E27FC236}">
                  <a16:creationId xmlns:a16="http://schemas.microsoft.com/office/drawing/2014/main" id="{A0E0D557-405B-469F-AEDE-4E3404AA416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49" name="Freeform 9">
              <a:extLst>
                <a:ext uri="{FF2B5EF4-FFF2-40B4-BE49-F238E27FC236}">
                  <a16:creationId xmlns:a16="http://schemas.microsoft.com/office/drawing/2014/main" id="{D8D4E62F-9393-40A6-9E85-9F3B59C4628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50" name="Freeform 10">
              <a:extLst>
                <a:ext uri="{FF2B5EF4-FFF2-40B4-BE49-F238E27FC236}">
                  <a16:creationId xmlns:a16="http://schemas.microsoft.com/office/drawing/2014/main" id="{FABD11B1-DE89-45BC-8204-968C88AADC3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51" name="Freeform 11">
              <a:extLst>
                <a:ext uri="{FF2B5EF4-FFF2-40B4-BE49-F238E27FC236}">
                  <a16:creationId xmlns:a16="http://schemas.microsoft.com/office/drawing/2014/main" id="{AFA4965A-1FBC-44B8-B96A-3F5275C3AEF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pic>
        <p:nvPicPr>
          <p:cNvPr id="5" name="Picture 4" descr="A child looking at a phone&#10;&#10;Description automatically generated with low confidence">
            <a:extLst>
              <a:ext uri="{FF2B5EF4-FFF2-40B4-BE49-F238E27FC236}">
                <a16:creationId xmlns:a16="http://schemas.microsoft.com/office/drawing/2014/main" id="{6E2AEDD6-7F1B-47EC-86C5-AEF9C9060137}"/>
              </a:ext>
            </a:extLst>
          </p:cNvPr>
          <p:cNvPicPr>
            <a:picLocks noChangeAspect="1"/>
          </p:cNvPicPr>
          <p:nvPr/>
        </p:nvPicPr>
        <p:blipFill rotWithShape="1">
          <a:blip r:embed="rId4"/>
          <a:srcRect l="45197" r="24444" b="-2"/>
          <a:stretch/>
        </p:blipFill>
        <p:spPr>
          <a:xfrm>
            <a:off x="20" y="10"/>
            <a:ext cx="2594352"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
        <p:nvSpPr>
          <p:cNvPr id="3" name="TextBox 2">
            <a:extLst>
              <a:ext uri="{FF2B5EF4-FFF2-40B4-BE49-F238E27FC236}">
                <a16:creationId xmlns:a16="http://schemas.microsoft.com/office/drawing/2014/main" id="{5C410C86-B68D-4664-A23B-0A8FB35DDA8E}"/>
              </a:ext>
            </a:extLst>
          </p:cNvPr>
          <p:cNvSpPr txBox="1"/>
          <p:nvPr/>
        </p:nvSpPr>
        <p:spPr>
          <a:xfrm>
            <a:off x="3154125" y="669485"/>
            <a:ext cx="5744367" cy="3742267"/>
          </a:xfrm>
          <a:prstGeom prst="rect">
            <a:avLst/>
          </a:prstGeom>
        </p:spPr>
        <p:txBody>
          <a:bodyPr vert="horz" lIns="91440" tIns="45720" rIns="91440" bIns="45720" rtlCol="0" anchor="ctr">
            <a:noAutofit/>
          </a:bodyPr>
          <a:lstStyle/>
          <a:p>
            <a:pPr>
              <a:spcBef>
                <a:spcPct val="20000"/>
              </a:spcBef>
              <a:spcAft>
                <a:spcPts val="600"/>
              </a:spcAft>
              <a:buClr>
                <a:schemeClr val="accent1">
                  <a:lumMod val="75000"/>
                </a:schemeClr>
              </a:buClr>
              <a:buSzPct val="145000"/>
            </a:pPr>
            <a:r>
              <a:rPr lang="en-US" sz="3600" b="1" u="sng" dirty="0">
                <a:latin typeface="Calibri" panose="020F0502020204030204" pitchFamily="34" charset="0"/>
                <a:cs typeface="Calibri" panose="020F0502020204030204" pitchFamily="34" charset="0"/>
              </a:rPr>
              <a:t>2. Family Reading Time. </a:t>
            </a:r>
          </a:p>
          <a:p>
            <a:pPr>
              <a:spcBef>
                <a:spcPct val="20000"/>
              </a:spcBef>
              <a:spcAft>
                <a:spcPts val="600"/>
              </a:spcAft>
              <a:buClr>
                <a:schemeClr val="accent1">
                  <a:lumMod val="75000"/>
                </a:schemeClr>
              </a:buClr>
              <a:buSzPct val="145000"/>
            </a:pPr>
            <a:r>
              <a:rPr lang="en-US" sz="2800" dirty="0">
                <a:latin typeface="Calibri" panose="020F0502020204030204" pitchFamily="34" charset="0"/>
                <a:cs typeface="Calibri" panose="020F0502020204030204" pitchFamily="34" charset="0"/>
              </a:rPr>
              <a:t>Making time to read alongside one another helps develop children’s reading stamina and interest. Let them see that reading for pleasure is not just for children! Let them choose what to read and relax together. </a:t>
            </a:r>
            <a:r>
              <a:rPr lang="en-US" sz="2800" b="1" i="1" dirty="0">
                <a:latin typeface="Calibri" panose="020F0502020204030204" pitchFamily="34" charset="0"/>
                <a:cs typeface="Calibri" panose="020F0502020204030204" pitchFamily="34" charset="0"/>
              </a:rPr>
              <a:t>If nothing else, it will mean less time on those devices!!!</a:t>
            </a:r>
          </a:p>
        </p:txBody>
      </p:sp>
      <p:pic>
        <p:nvPicPr>
          <p:cNvPr id="7" name="Picture 6">
            <a:extLst>
              <a:ext uri="{FF2B5EF4-FFF2-40B4-BE49-F238E27FC236}">
                <a16:creationId xmlns:a16="http://schemas.microsoft.com/office/drawing/2014/main" id="{AF1EA493-5FBA-4BF2-B386-41C978AEB4A2}"/>
              </a:ext>
            </a:extLst>
          </p:cNvPr>
          <p:cNvPicPr>
            <a:picLocks noChangeAspect="1"/>
          </p:cNvPicPr>
          <p:nvPr/>
        </p:nvPicPr>
        <p:blipFill>
          <a:blip r:embed="rId5"/>
          <a:stretch>
            <a:fillRect/>
          </a:stretch>
        </p:blipFill>
        <p:spPr>
          <a:xfrm>
            <a:off x="4766491" y="4747263"/>
            <a:ext cx="2377259" cy="1775226"/>
          </a:xfrm>
          <a:prstGeom prst="rect">
            <a:avLst/>
          </a:prstGeom>
        </p:spPr>
      </p:pic>
    </p:spTree>
    <p:extLst>
      <p:ext uri="{BB962C8B-B14F-4D97-AF65-F5344CB8AC3E}">
        <p14:creationId xmlns:p14="http://schemas.microsoft.com/office/powerpoint/2010/main" val="2200056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29" name="Group 18">
            <a:extLst>
              <a:ext uri="{FF2B5EF4-FFF2-40B4-BE49-F238E27FC236}">
                <a16:creationId xmlns:a16="http://schemas.microsoft.com/office/drawing/2014/main" id="{DD65B30C-427F-449E-B039-E288E85D8AFA}"/>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109" y="0"/>
            <a:ext cx="1827609" cy="6858001"/>
            <a:chOff x="1320800" y="0"/>
            <a:chExt cx="2436813" cy="6858001"/>
          </a:xfrm>
        </p:grpSpPr>
        <p:sp>
          <p:nvSpPr>
            <p:cNvPr id="20" name="Freeform 6">
              <a:extLst>
                <a:ext uri="{FF2B5EF4-FFF2-40B4-BE49-F238E27FC236}">
                  <a16:creationId xmlns:a16="http://schemas.microsoft.com/office/drawing/2014/main" id="{9F47D947-83F7-46E3-872B-0777122A0A2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1" name="Freeform 7">
              <a:extLst>
                <a:ext uri="{FF2B5EF4-FFF2-40B4-BE49-F238E27FC236}">
                  <a16:creationId xmlns:a16="http://schemas.microsoft.com/office/drawing/2014/main" id="{60C7B45B-6634-46FA-862D-B86F1C3C506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2" name="Freeform 8">
              <a:extLst>
                <a:ext uri="{FF2B5EF4-FFF2-40B4-BE49-F238E27FC236}">
                  <a16:creationId xmlns:a16="http://schemas.microsoft.com/office/drawing/2014/main" id="{C7504CC0-DD94-4ED9-ADC9-6FE7AEA33FF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3" name="Freeform 9">
              <a:extLst>
                <a:ext uri="{FF2B5EF4-FFF2-40B4-BE49-F238E27FC236}">
                  <a16:creationId xmlns:a16="http://schemas.microsoft.com/office/drawing/2014/main" id="{64268326-B6DD-4E00-9788-6C319279AC7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4" name="Freeform 10">
              <a:extLst>
                <a:ext uri="{FF2B5EF4-FFF2-40B4-BE49-F238E27FC236}">
                  <a16:creationId xmlns:a16="http://schemas.microsoft.com/office/drawing/2014/main" id="{92C7B3DE-DB23-4AAC-B142-C803C0C0A15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5" name="Freeform 11">
              <a:extLst>
                <a:ext uri="{FF2B5EF4-FFF2-40B4-BE49-F238E27FC236}">
                  <a16:creationId xmlns:a16="http://schemas.microsoft.com/office/drawing/2014/main" id="{1EEF04DC-4E0D-4127-A98D-EA81C3B2DE3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30" name="Freeform: Shape 26">
            <a:extLst>
              <a:ext uri="{FF2B5EF4-FFF2-40B4-BE49-F238E27FC236}">
                <a16:creationId xmlns:a16="http://schemas.microsoft.com/office/drawing/2014/main" id="{084966D2-3C9B-4F47-8231-1DEC33D3BDF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049" y="321734"/>
            <a:ext cx="8305651" cy="6214533"/>
          </a:xfrm>
          <a:custGeom>
            <a:avLst/>
            <a:gdLst>
              <a:gd name="connsiteX0" fmla="*/ 815396 w 11074201"/>
              <a:gd name="connsiteY0" fmla="*/ 0 h 6214533"/>
              <a:gd name="connsiteX1" fmla="*/ 11074201 w 11074201"/>
              <a:gd name="connsiteY1" fmla="*/ 0 h 6214533"/>
              <a:gd name="connsiteX2" fmla="*/ 11074201 w 11074201"/>
              <a:gd name="connsiteY2" fmla="*/ 6214533 h 6214533"/>
              <a:gd name="connsiteX3" fmla="*/ 1498193 w 11074201"/>
              <a:gd name="connsiteY3" fmla="*/ 6214533 h 6214533"/>
              <a:gd name="connsiteX4" fmla="*/ 0 w 11074201"/>
              <a:gd name="connsiteY4" fmla="*/ 4992543 h 6214533"/>
              <a:gd name="connsiteX5" fmla="*/ 433971 w 11074201"/>
              <a:gd name="connsiteY5" fmla="*/ 2335405 h 621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4201" h="6214533">
                <a:moveTo>
                  <a:pt x="815396" y="0"/>
                </a:moveTo>
                <a:lnTo>
                  <a:pt x="11074201" y="0"/>
                </a:lnTo>
                <a:lnTo>
                  <a:pt x="11074201" y="6214533"/>
                </a:lnTo>
                <a:lnTo>
                  <a:pt x="1498193" y="6214533"/>
                </a:lnTo>
                <a:lnTo>
                  <a:pt x="0" y="4992543"/>
                </a:lnTo>
                <a:cubicBezTo>
                  <a:pt x="141071" y="4106831"/>
                  <a:pt x="287521" y="3221118"/>
                  <a:pt x="433971" y="2335405"/>
                </a:cubicBezTo>
                <a:close/>
              </a:path>
            </a:pathLst>
          </a:custGeom>
          <a:solidFill>
            <a:srgbClr val="FFFFFF"/>
          </a:solidFill>
          <a:ln w="38100">
            <a:gradFill flip="none" rotWithShape="1">
              <a:gsLst>
                <a:gs pos="0">
                  <a:schemeClr val="bg2"/>
                </a:gs>
                <a:gs pos="100000">
                  <a:schemeClr val="bg2">
                    <a:lumMod val="75000"/>
                  </a:schemeClr>
                </a:gs>
              </a:gsLst>
              <a:lin ang="5400000" scaled="1"/>
              <a:tileRect/>
            </a:grad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F51B147-F757-4AEF-B5FB-1A8E01347C54}"/>
              </a:ext>
            </a:extLst>
          </p:cNvPr>
          <p:cNvPicPr>
            <a:picLocks noChangeAspect="1"/>
          </p:cNvPicPr>
          <p:nvPr/>
        </p:nvPicPr>
        <p:blipFill rotWithShape="1">
          <a:blip r:embed="rId3"/>
          <a:srcRect t="16441" r="-1" b="27592"/>
          <a:stretch/>
        </p:blipFill>
        <p:spPr>
          <a:xfrm>
            <a:off x="2012238" y="974724"/>
            <a:ext cx="6105570" cy="4899025"/>
          </a:xfrm>
          <a:prstGeom prst="rect">
            <a:avLst/>
          </a:prstGeom>
        </p:spPr>
      </p:pic>
    </p:spTree>
    <p:extLst>
      <p:ext uri="{BB962C8B-B14F-4D97-AF65-F5344CB8AC3E}">
        <p14:creationId xmlns:p14="http://schemas.microsoft.com/office/powerpoint/2010/main" val="3718078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32" name="Rectangle 7">
            <a:extLst>
              <a:ext uri="{FF2B5EF4-FFF2-40B4-BE49-F238E27FC236}">
                <a16:creationId xmlns:a16="http://schemas.microsoft.com/office/drawing/2014/main" id="{7E123AAE-7C5D-4EC5-B570-7141C9405CE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9">
            <a:extLst>
              <a:ext uri="{FF2B5EF4-FFF2-40B4-BE49-F238E27FC236}">
                <a16:creationId xmlns:a16="http://schemas.microsoft.com/office/drawing/2014/main" id="{EBE68FE8-33EE-42EC-8894-0492375502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34DDAC8-6ACB-4D79-BDA3-05D33EBD3CCC}"/>
              </a:ext>
            </a:extLst>
          </p:cNvPr>
          <p:cNvPicPr>
            <a:picLocks noChangeAspect="1"/>
          </p:cNvPicPr>
          <p:nvPr/>
        </p:nvPicPr>
        <p:blipFill>
          <a:blip r:embed="rId3"/>
          <a:stretch>
            <a:fillRect/>
          </a:stretch>
        </p:blipFill>
        <p:spPr>
          <a:xfrm>
            <a:off x="482600" y="1138936"/>
            <a:ext cx="8178799" cy="4580127"/>
          </a:xfrm>
          <a:prstGeom prst="rect">
            <a:avLst/>
          </a:prstGeom>
        </p:spPr>
      </p:pic>
    </p:spTree>
    <p:extLst>
      <p:ext uri="{BB962C8B-B14F-4D97-AF65-F5344CB8AC3E}">
        <p14:creationId xmlns:p14="http://schemas.microsoft.com/office/powerpoint/2010/main" val="1374625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AE512E-FB1B-C6C2-8CB9-AE51DFB5E32D}"/>
              </a:ext>
            </a:extLst>
          </p:cNvPr>
          <p:cNvSpPr txBox="1"/>
          <p:nvPr/>
        </p:nvSpPr>
        <p:spPr>
          <a:xfrm>
            <a:off x="2504261" y="603430"/>
            <a:ext cx="4436269" cy="600164"/>
          </a:xfrm>
          <a:prstGeom prst="rect">
            <a:avLst/>
          </a:prstGeom>
          <a:noFill/>
        </p:spPr>
        <p:txBody>
          <a:bodyPr wrap="square" rtlCol="0">
            <a:spAutoFit/>
          </a:bodyPr>
          <a:lstStyle/>
          <a:p>
            <a:pPr algn="ctr"/>
            <a:r>
              <a:rPr lang="en-GB" sz="3300" dirty="0">
                <a:latin typeface="Comic Sans MS" panose="030F0702030302020204" pitchFamily="66" charset="0"/>
              </a:rPr>
              <a:t>Book Tasting</a:t>
            </a:r>
          </a:p>
        </p:txBody>
      </p:sp>
      <p:sp>
        <p:nvSpPr>
          <p:cNvPr id="5" name="Subtitle 2">
            <a:extLst>
              <a:ext uri="{FF2B5EF4-FFF2-40B4-BE49-F238E27FC236}">
                <a16:creationId xmlns:a16="http://schemas.microsoft.com/office/drawing/2014/main" id="{293ED3BE-63CE-48FD-BBCC-E519C4118FFC}"/>
              </a:ext>
            </a:extLst>
          </p:cNvPr>
          <p:cNvSpPr txBox="1">
            <a:spLocks/>
          </p:cNvSpPr>
          <p:nvPr/>
        </p:nvSpPr>
        <p:spPr>
          <a:xfrm>
            <a:off x="335756" y="1900067"/>
            <a:ext cx="6858000" cy="40290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7175" indent="-257175">
              <a:lnSpc>
                <a:spcPct val="150000"/>
              </a:lnSpc>
            </a:pPr>
            <a:r>
              <a:rPr lang="en-US" sz="2100" dirty="0">
                <a:latin typeface="Comic Sans MS" panose="030F0702030302020204" pitchFamily="66" charset="0"/>
              </a:rPr>
              <a:t>Cover – Title, Author, Quotes</a:t>
            </a:r>
          </a:p>
          <a:p>
            <a:pPr marL="257175" indent="-257175">
              <a:lnSpc>
                <a:spcPct val="150000"/>
              </a:lnSpc>
            </a:pPr>
            <a:r>
              <a:rPr lang="en-US" sz="2100" dirty="0">
                <a:latin typeface="Comic Sans MS" panose="030F0702030302020204" pitchFamily="66" charset="0"/>
              </a:rPr>
              <a:t>Blurb</a:t>
            </a:r>
          </a:p>
          <a:p>
            <a:pPr marL="257175" indent="-257175">
              <a:lnSpc>
                <a:spcPct val="150000"/>
              </a:lnSpc>
            </a:pPr>
            <a:r>
              <a:rPr lang="en-US" sz="2100" dirty="0">
                <a:latin typeface="Comic Sans MS" panose="030F0702030302020204" pitchFamily="66" charset="0"/>
              </a:rPr>
              <a:t>Inside pages</a:t>
            </a:r>
          </a:p>
          <a:p>
            <a:pPr marL="257175" indent="-257175">
              <a:lnSpc>
                <a:spcPct val="150000"/>
              </a:lnSpc>
            </a:pPr>
            <a:r>
              <a:rPr lang="en-US" sz="2100" dirty="0">
                <a:latin typeface="Comic Sans MS" panose="030F0702030302020204" pitchFamily="66" charset="0"/>
              </a:rPr>
              <a:t>Pictures</a:t>
            </a:r>
          </a:p>
          <a:p>
            <a:pPr marL="257175" indent="-257175">
              <a:lnSpc>
                <a:spcPct val="150000"/>
              </a:lnSpc>
            </a:pPr>
            <a:r>
              <a:rPr lang="en-US" sz="2100" dirty="0">
                <a:latin typeface="Comic Sans MS" panose="030F0702030302020204" pitchFamily="66" charset="0"/>
              </a:rPr>
              <a:t>What do you like? Why?</a:t>
            </a:r>
          </a:p>
          <a:p>
            <a:pPr marL="257175" indent="-257175">
              <a:lnSpc>
                <a:spcPct val="150000"/>
              </a:lnSpc>
            </a:pPr>
            <a:r>
              <a:rPr lang="en-US" sz="2100" dirty="0" smtClean="0">
                <a:latin typeface="Comic Sans MS" panose="030F0702030302020204" pitchFamily="66" charset="0"/>
              </a:rPr>
              <a:t>Which </a:t>
            </a:r>
            <a:r>
              <a:rPr lang="en-US" sz="2100" dirty="0">
                <a:latin typeface="Comic Sans MS" panose="030F0702030302020204" pitchFamily="66" charset="0"/>
              </a:rPr>
              <a:t>do you prefer? </a:t>
            </a:r>
          </a:p>
          <a:p>
            <a:pPr marL="257175" indent="-257175">
              <a:lnSpc>
                <a:spcPct val="150000"/>
              </a:lnSpc>
            </a:pPr>
            <a:endParaRPr lang="en-GB" sz="2100" dirty="0">
              <a:latin typeface="Comic Sans MS" panose="030F0702030302020204" pitchFamily="66" charset="0"/>
            </a:endParaRPr>
          </a:p>
        </p:txBody>
      </p:sp>
      <p:pic>
        <p:nvPicPr>
          <p:cNvPr id="7" name="Picture 6">
            <a:extLst>
              <a:ext uri="{FF2B5EF4-FFF2-40B4-BE49-F238E27FC236}">
                <a16:creationId xmlns:a16="http://schemas.microsoft.com/office/drawing/2014/main" id="{0AE13B58-4B7B-2085-7F57-3F37C327158B}"/>
              </a:ext>
            </a:extLst>
          </p:cNvPr>
          <p:cNvPicPr>
            <a:picLocks noChangeAspect="1"/>
          </p:cNvPicPr>
          <p:nvPr/>
        </p:nvPicPr>
        <p:blipFill>
          <a:blip r:embed="rId2"/>
          <a:stretch>
            <a:fillRect/>
          </a:stretch>
        </p:blipFill>
        <p:spPr>
          <a:xfrm>
            <a:off x="4879789" y="2124247"/>
            <a:ext cx="3928455" cy="565328"/>
          </a:xfrm>
          <a:prstGeom prst="rect">
            <a:avLst/>
          </a:prstGeom>
        </p:spPr>
      </p:pic>
      <p:pic>
        <p:nvPicPr>
          <p:cNvPr id="8" name="Picture 7">
            <a:extLst>
              <a:ext uri="{FF2B5EF4-FFF2-40B4-BE49-F238E27FC236}">
                <a16:creationId xmlns:a16="http://schemas.microsoft.com/office/drawing/2014/main" id="{F8131AF1-0871-0B05-A0F6-EBADF1EE47A5}"/>
              </a:ext>
            </a:extLst>
          </p:cNvPr>
          <p:cNvPicPr>
            <a:picLocks noChangeAspect="1"/>
          </p:cNvPicPr>
          <p:nvPr/>
        </p:nvPicPr>
        <p:blipFill>
          <a:blip r:embed="rId3"/>
          <a:stretch>
            <a:fillRect/>
          </a:stretch>
        </p:blipFill>
        <p:spPr>
          <a:xfrm>
            <a:off x="4879790" y="2966399"/>
            <a:ext cx="3928454" cy="732227"/>
          </a:xfrm>
          <a:prstGeom prst="rect">
            <a:avLst/>
          </a:prstGeom>
        </p:spPr>
      </p:pic>
      <p:pic>
        <p:nvPicPr>
          <p:cNvPr id="9" name="Picture 8">
            <a:extLst>
              <a:ext uri="{FF2B5EF4-FFF2-40B4-BE49-F238E27FC236}">
                <a16:creationId xmlns:a16="http://schemas.microsoft.com/office/drawing/2014/main" id="{53665849-822F-0B34-A3CA-1D99A057B408}"/>
              </a:ext>
            </a:extLst>
          </p:cNvPr>
          <p:cNvPicPr>
            <a:picLocks noChangeAspect="1"/>
          </p:cNvPicPr>
          <p:nvPr/>
        </p:nvPicPr>
        <p:blipFill>
          <a:blip r:embed="rId4"/>
          <a:stretch>
            <a:fillRect/>
          </a:stretch>
        </p:blipFill>
        <p:spPr>
          <a:xfrm>
            <a:off x="7075968" y="3814760"/>
            <a:ext cx="1525108" cy="2185988"/>
          </a:xfrm>
          <a:prstGeom prst="rect">
            <a:avLst/>
          </a:prstGeom>
        </p:spPr>
      </p:pic>
      <p:pic>
        <p:nvPicPr>
          <p:cNvPr id="10" name="Picture 9">
            <a:extLst>
              <a:ext uri="{FF2B5EF4-FFF2-40B4-BE49-F238E27FC236}">
                <a16:creationId xmlns:a16="http://schemas.microsoft.com/office/drawing/2014/main" id="{466EC502-EA3D-5DF5-26DC-580740DD0520}"/>
              </a:ext>
            </a:extLst>
          </p:cNvPr>
          <p:cNvPicPr>
            <a:picLocks noChangeAspect="1"/>
          </p:cNvPicPr>
          <p:nvPr/>
        </p:nvPicPr>
        <p:blipFill>
          <a:blip r:embed="rId5"/>
          <a:stretch>
            <a:fillRect/>
          </a:stretch>
        </p:blipFill>
        <p:spPr>
          <a:xfrm>
            <a:off x="5076481" y="3814761"/>
            <a:ext cx="1544654" cy="2185988"/>
          </a:xfrm>
          <a:prstGeom prst="rect">
            <a:avLst/>
          </a:prstGeom>
        </p:spPr>
      </p:pic>
    </p:spTree>
    <p:extLst>
      <p:ext uri="{BB962C8B-B14F-4D97-AF65-F5344CB8AC3E}">
        <p14:creationId xmlns:p14="http://schemas.microsoft.com/office/powerpoint/2010/main" val="321754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16842" y="2805753"/>
            <a:ext cx="4910316" cy="646331"/>
          </a:xfrm>
          <a:prstGeom prst="rect">
            <a:avLst/>
          </a:prstGeom>
          <a:noFill/>
        </p:spPr>
        <p:txBody>
          <a:bodyPr wrap="square" rtlCol="0">
            <a:spAutoFit/>
          </a:bodyPr>
          <a:lstStyle/>
          <a:p>
            <a:pPr algn="ctr" defTabSz="685800">
              <a:defRPr/>
            </a:pPr>
            <a:r>
              <a:rPr lang="en-GB" sz="3600" dirty="0">
                <a:solidFill>
                  <a:prstClr val="black"/>
                </a:solidFill>
                <a:latin typeface="Comic Sans MS" panose="030F0702030302020204" pitchFamily="66" charset="0"/>
              </a:rPr>
              <a:t>Vocabulary</a:t>
            </a:r>
          </a:p>
        </p:txBody>
      </p:sp>
    </p:spTree>
    <p:extLst>
      <p:ext uri="{BB962C8B-B14F-4D97-AF65-F5344CB8AC3E}">
        <p14:creationId xmlns:p14="http://schemas.microsoft.com/office/powerpoint/2010/main" val="1173421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ading aloud to kids develops vocabulary which makes them better readers!  | Love children quotes, Kids reading, Inspirational reading quotes">
            <a:extLst>
              <a:ext uri="{FF2B5EF4-FFF2-40B4-BE49-F238E27FC236}">
                <a16:creationId xmlns:a16="http://schemas.microsoft.com/office/drawing/2014/main" id="{5C1A0AFB-1206-9AAE-6253-6C0CE03E35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5415" y="509954"/>
            <a:ext cx="7323993" cy="5240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799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27180" y="644385"/>
            <a:ext cx="6259119" cy="1754326"/>
          </a:xfrm>
          <a:prstGeom prst="rect">
            <a:avLst/>
          </a:prstGeom>
          <a:noFill/>
        </p:spPr>
        <p:txBody>
          <a:bodyPr wrap="square" rtlCol="0">
            <a:spAutoFit/>
          </a:bodyPr>
          <a:lstStyle/>
          <a:p>
            <a:pPr defTabSz="685800">
              <a:defRPr/>
            </a:pPr>
            <a:r>
              <a:rPr lang="en-GB" sz="2700" dirty="0">
                <a:solidFill>
                  <a:prstClr val="black"/>
                </a:solidFill>
                <a:latin typeface="Comic Sans MS" panose="030F0702030302020204" pitchFamily="66" charset="0"/>
              </a:rPr>
              <a:t>Building vocabulary from EYFS to KS2</a:t>
            </a:r>
          </a:p>
          <a:p>
            <a:pPr marL="342900" indent="-342900" defTabSz="685800">
              <a:buFont typeface="Arial" panose="020B0604020202020204" pitchFamily="34" charset="0"/>
              <a:buChar char="•"/>
              <a:defRPr/>
            </a:pPr>
            <a:endParaRPr lang="en-GB" sz="2700" dirty="0">
              <a:solidFill>
                <a:prstClr val="black"/>
              </a:solidFill>
              <a:latin typeface="Comic Sans MS" panose="030F0702030302020204" pitchFamily="66" charset="0"/>
            </a:endParaRPr>
          </a:p>
          <a:p>
            <a:pPr defTabSz="685800">
              <a:defRPr/>
            </a:pPr>
            <a:endParaRPr lang="en-GB" sz="2700" dirty="0">
              <a:solidFill>
                <a:prstClr val="black"/>
              </a:solidFill>
              <a:latin typeface="Comic Sans MS" panose="030F0702030302020204" pitchFamily="66" charset="0"/>
            </a:endParaRPr>
          </a:p>
        </p:txBody>
      </p:sp>
      <p:sp>
        <p:nvSpPr>
          <p:cNvPr id="3" name="TextBox 2">
            <a:extLst>
              <a:ext uri="{FF2B5EF4-FFF2-40B4-BE49-F238E27FC236}">
                <a16:creationId xmlns:a16="http://schemas.microsoft.com/office/drawing/2014/main" id="{53D50582-62B0-A94C-37E8-A6FFC9E25D66}"/>
              </a:ext>
            </a:extLst>
          </p:cNvPr>
          <p:cNvSpPr txBox="1"/>
          <p:nvPr/>
        </p:nvSpPr>
        <p:spPr>
          <a:xfrm>
            <a:off x="1793630" y="2067089"/>
            <a:ext cx="7007469" cy="2677656"/>
          </a:xfrm>
          <a:prstGeom prst="rect">
            <a:avLst/>
          </a:prstGeom>
          <a:noFill/>
        </p:spPr>
        <p:txBody>
          <a:bodyPr wrap="square">
            <a:spAutoFit/>
          </a:bodyPr>
          <a:lstStyle/>
          <a:p>
            <a:pPr defTabSz="685800">
              <a:defRPr/>
            </a:pPr>
            <a:r>
              <a:rPr lang="en-US" sz="2100" dirty="0">
                <a:solidFill>
                  <a:prstClr val="black"/>
                </a:solidFill>
                <a:latin typeface="Comic Sans MS" panose="030F0702030302020204" pitchFamily="66" charset="0"/>
              </a:rPr>
              <a:t>The number of words you know and can use confidently and appropriately has a direct impact on your success as a reader, as well as your ability to express and communicate your ideas to others. </a:t>
            </a:r>
          </a:p>
          <a:p>
            <a:pPr defTabSz="685800">
              <a:defRPr/>
            </a:pPr>
            <a:endParaRPr lang="en-US" sz="2100" dirty="0">
              <a:solidFill>
                <a:prstClr val="black"/>
              </a:solidFill>
              <a:latin typeface="Comic Sans MS" panose="030F0702030302020204" pitchFamily="66" charset="0"/>
            </a:endParaRPr>
          </a:p>
          <a:p>
            <a:pPr defTabSz="685800">
              <a:defRPr/>
            </a:pPr>
            <a:endParaRPr lang="en-US" sz="2100" dirty="0">
              <a:solidFill>
                <a:prstClr val="black"/>
              </a:solidFill>
              <a:latin typeface="Comic Sans MS" panose="030F0702030302020204" pitchFamily="66" charset="0"/>
            </a:endParaRPr>
          </a:p>
          <a:p>
            <a:pPr defTabSz="685800">
              <a:defRPr/>
            </a:pPr>
            <a:r>
              <a:rPr lang="en-US" sz="2100" dirty="0">
                <a:solidFill>
                  <a:prstClr val="black"/>
                </a:solidFill>
                <a:latin typeface="Comic Sans MS" panose="030F0702030302020204" pitchFamily="66" charset="0"/>
              </a:rPr>
              <a:t>GCSE performance can be predicted from the size of children’s working vocabulary as they start school. </a:t>
            </a:r>
          </a:p>
        </p:txBody>
      </p:sp>
    </p:spTree>
    <p:extLst>
      <p:ext uri="{BB962C8B-B14F-4D97-AF65-F5344CB8AC3E}">
        <p14:creationId xmlns:p14="http://schemas.microsoft.com/office/powerpoint/2010/main" val="170960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08467C-C218-4657-88AF-74BD22715219}"/>
              </a:ext>
            </a:extLst>
          </p:cNvPr>
          <p:cNvSpPr txBox="1"/>
          <p:nvPr/>
        </p:nvSpPr>
        <p:spPr>
          <a:xfrm>
            <a:off x="1482843" y="1841621"/>
            <a:ext cx="3861352" cy="1754326"/>
          </a:xfrm>
          <a:prstGeom prst="rect">
            <a:avLst/>
          </a:prstGeom>
          <a:noFill/>
        </p:spPr>
        <p:txBody>
          <a:bodyPr wrap="square">
            <a:spAutoFit/>
          </a:bodyPr>
          <a:lstStyle/>
          <a:p>
            <a:pPr algn="ctr"/>
            <a:r>
              <a:rPr lang="en-GB" sz="2700" dirty="0">
                <a:latin typeface="Comic Sans MS" panose="030F0702030302020204" pitchFamily="66" charset="0"/>
              </a:rPr>
              <a:t>The average working vocabulary of</a:t>
            </a:r>
          </a:p>
          <a:p>
            <a:pPr algn="ctr"/>
            <a:r>
              <a:rPr lang="en-GB" sz="2700" dirty="0">
                <a:latin typeface="Comic Sans MS" panose="030F0702030302020204" pitchFamily="66" charset="0"/>
              </a:rPr>
              <a:t>a reasonably well performing child. </a:t>
            </a:r>
          </a:p>
        </p:txBody>
      </p:sp>
      <p:sp>
        <p:nvSpPr>
          <p:cNvPr id="7" name="TextBox 6">
            <a:extLst>
              <a:ext uri="{FF2B5EF4-FFF2-40B4-BE49-F238E27FC236}">
                <a16:creationId xmlns:a16="http://schemas.microsoft.com/office/drawing/2014/main" id="{89F6CB63-6E7D-4E0F-9601-5989E10FB6DF}"/>
              </a:ext>
            </a:extLst>
          </p:cNvPr>
          <p:cNvSpPr txBox="1"/>
          <p:nvPr/>
        </p:nvSpPr>
        <p:spPr>
          <a:xfrm>
            <a:off x="1044253" y="3761617"/>
            <a:ext cx="4572000" cy="784830"/>
          </a:xfrm>
          <a:prstGeom prst="rect">
            <a:avLst/>
          </a:prstGeom>
          <a:noFill/>
        </p:spPr>
        <p:txBody>
          <a:bodyPr wrap="square">
            <a:spAutoFit/>
          </a:bodyPr>
          <a:lstStyle/>
          <a:p>
            <a:pPr algn="ctr"/>
            <a:r>
              <a:rPr lang="en-GB" sz="4500" dirty="0">
                <a:solidFill>
                  <a:srgbClr val="FF0000"/>
                </a:solidFill>
                <a:latin typeface="Comic Sans MS" panose="030F0702030302020204" pitchFamily="66" charset="0"/>
              </a:rPr>
              <a:t>7,100</a:t>
            </a:r>
          </a:p>
        </p:txBody>
      </p:sp>
      <p:sp>
        <p:nvSpPr>
          <p:cNvPr id="4" name="TextBox 3">
            <a:extLst>
              <a:ext uri="{FF2B5EF4-FFF2-40B4-BE49-F238E27FC236}">
                <a16:creationId xmlns:a16="http://schemas.microsoft.com/office/drawing/2014/main" id="{B5D8D96F-AD75-4AC9-BB1B-AF204FD529B5}"/>
              </a:ext>
            </a:extLst>
          </p:cNvPr>
          <p:cNvSpPr txBox="1"/>
          <p:nvPr/>
        </p:nvSpPr>
        <p:spPr>
          <a:xfrm>
            <a:off x="5462338" y="1765134"/>
            <a:ext cx="3477911" cy="1754326"/>
          </a:xfrm>
          <a:prstGeom prst="rect">
            <a:avLst/>
          </a:prstGeom>
          <a:noFill/>
        </p:spPr>
        <p:txBody>
          <a:bodyPr wrap="square">
            <a:spAutoFit/>
          </a:bodyPr>
          <a:lstStyle/>
          <a:p>
            <a:pPr algn="ctr"/>
            <a:r>
              <a:rPr lang="en-GB" sz="2700" dirty="0">
                <a:latin typeface="Comic Sans MS" panose="030F0702030302020204" pitchFamily="66" charset="0"/>
              </a:rPr>
              <a:t>The average working vocabulary of a poorly performing child starting school </a:t>
            </a:r>
          </a:p>
        </p:txBody>
      </p:sp>
      <p:sp>
        <p:nvSpPr>
          <p:cNvPr id="6" name="TextBox 5">
            <a:extLst>
              <a:ext uri="{FF2B5EF4-FFF2-40B4-BE49-F238E27FC236}">
                <a16:creationId xmlns:a16="http://schemas.microsoft.com/office/drawing/2014/main" id="{EB736DF1-1723-435D-B59C-E3F30695827D}"/>
              </a:ext>
            </a:extLst>
          </p:cNvPr>
          <p:cNvSpPr txBox="1"/>
          <p:nvPr/>
        </p:nvSpPr>
        <p:spPr>
          <a:xfrm>
            <a:off x="3036405" y="916350"/>
            <a:ext cx="3071191" cy="507831"/>
          </a:xfrm>
          <a:prstGeom prst="rect">
            <a:avLst/>
          </a:prstGeom>
          <a:noFill/>
        </p:spPr>
        <p:txBody>
          <a:bodyPr wrap="square">
            <a:spAutoFit/>
          </a:bodyPr>
          <a:lstStyle/>
          <a:p>
            <a:pPr algn="ctr"/>
            <a:r>
              <a:rPr lang="en-GB" sz="2700" dirty="0">
                <a:latin typeface="Comic Sans MS" panose="030F0702030302020204" pitchFamily="66" charset="0"/>
              </a:rPr>
              <a:t>Starting school</a:t>
            </a:r>
          </a:p>
        </p:txBody>
      </p:sp>
      <p:sp>
        <p:nvSpPr>
          <p:cNvPr id="8" name="TextBox 7">
            <a:extLst>
              <a:ext uri="{FF2B5EF4-FFF2-40B4-BE49-F238E27FC236}">
                <a16:creationId xmlns:a16="http://schemas.microsoft.com/office/drawing/2014/main" id="{3C484FD7-87FC-4C70-A505-338E782F883B}"/>
              </a:ext>
            </a:extLst>
          </p:cNvPr>
          <p:cNvSpPr txBox="1"/>
          <p:nvPr/>
        </p:nvSpPr>
        <p:spPr>
          <a:xfrm>
            <a:off x="5616253" y="3765712"/>
            <a:ext cx="3158470" cy="784830"/>
          </a:xfrm>
          <a:prstGeom prst="rect">
            <a:avLst/>
          </a:prstGeom>
          <a:noFill/>
        </p:spPr>
        <p:txBody>
          <a:bodyPr wrap="square">
            <a:spAutoFit/>
          </a:bodyPr>
          <a:lstStyle/>
          <a:p>
            <a:pPr algn="ctr"/>
            <a:r>
              <a:rPr lang="en-GB" sz="4500" dirty="0">
                <a:solidFill>
                  <a:srgbClr val="FF0000"/>
                </a:solidFill>
                <a:latin typeface="Comic Sans MS" panose="030F0702030302020204" pitchFamily="66" charset="0"/>
              </a:rPr>
              <a:t>3,000</a:t>
            </a:r>
          </a:p>
        </p:txBody>
      </p:sp>
    </p:spTree>
    <p:extLst>
      <p:ext uri="{BB962C8B-B14F-4D97-AF65-F5344CB8AC3E}">
        <p14:creationId xmlns:p14="http://schemas.microsoft.com/office/powerpoint/2010/main" val="332601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08467C-C218-4657-88AF-74BD22715219}"/>
              </a:ext>
            </a:extLst>
          </p:cNvPr>
          <p:cNvSpPr txBox="1"/>
          <p:nvPr/>
        </p:nvSpPr>
        <p:spPr>
          <a:xfrm>
            <a:off x="2120482" y="2094855"/>
            <a:ext cx="6293101" cy="3000821"/>
          </a:xfrm>
          <a:prstGeom prst="rect">
            <a:avLst/>
          </a:prstGeom>
          <a:noFill/>
        </p:spPr>
        <p:txBody>
          <a:bodyPr wrap="square">
            <a:spAutoFit/>
          </a:bodyPr>
          <a:lstStyle/>
          <a:p>
            <a:r>
              <a:rPr lang="en-GB" sz="2100" dirty="0">
                <a:latin typeface="Comic Sans MS" panose="030F0702030302020204" pitchFamily="66" charset="0"/>
              </a:rPr>
              <a:t>• Never read to: </a:t>
            </a:r>
            <a:r>
              <a:rPr lang="en-GB" sz="2100" dirty="0">
                <a:solidFill>
                  <a:srgbClr val="FF0000"/>
                </a:solidFill>
                <a:latin typeface="Comic Sans MS" panose="030F0702030302020204" pitchFamily="66" charset="0"/>
              </a:rPr>
              <a:t>4662 words </a:t>
            </a:r>
          </a:p>
          <a:p>
            <a:endParaRPr lang="en-GB" sz="2100" dirty="0">
              <a:solidFill>
                <a:srgbClr val="FF0000"/>
              </a:solidFill>
              <a:latin typeface="Comic Sans MS" panose="030F0702030302020204" pitchFamily="66" charset="0"/>
            </a:endParaRPr>
          </a:p>
          <a:p>
            <a:r>
              <a:rPr lang="en-GB" sz="2100" dirty="0">
                <a:latin typeface="Comic Sans MS" panose="030F0702030302020204" pitchFamily="66" charset="0"/>
              </a:rPr>
              <a:t>• 1 – 2 times a week: </a:t>
            </a:r>
            <a:r>
              <a:rPr lang="en-GB" sz="2100" dirty="0">
                <a:solidFill>
                  <a:srgbClr val="FF0000"/>
                </a:solidFill>
                <a:latin typeface="Comic Sans MS" panose="030F0702030302020204" pitchFamily="66" charset="0"/>
              </a:rPr>
              <a:t>63,570 words </a:t>
            </a:r>
          </a:p>
          <a:p>
            <a:endParaRPr lang="en-GB" sz="2100" dirty="0">
              <a:latin typeface="Comic Sans MS" panose="030F0702030302020204" pitchFamily="66" charset="0"/>
            </a:endParaRPr>
          </a:p>
          <a:p>
            <a:r>
              <a:rPr lang="en-GB" sz="2100" dirty="0">
                <a:latin typeface="Comic Sans MS" panose="030F0702030302020204" pitchFamily="66" charset="0"/>
              </a:rPr>
              <a:t>• 3 – 5 times a week: </a:t>
            </a:r>
            <a:r>
              <a:rPr lang="en-GB" sz="2100" dirty="0">
                <a:solidFill>
                  <a:srgbClr val="FF0000"/>
                </a:solidFill>
                <a:latin typeface="Comic Sans MS" panose="030F0702030302020204" pitchFamily="66" charset="0"/>
              </a:rPr>
              <a:t>169,520 words</a:t>
            </a:r>
          </a:p>
          <a:p>
            <a:r>
              <a:rPr lang="en-GB" sz="2100" dirty="0">
                <a:latin typeface="Comic Sans MS" panose="030F0702030302020204" pitchFamily="66" charset="0"/>
              </a:rPr>
              <a:t> </a:t>
            </a:r>
          </a:p>
          <a:p>
            <a:r>
              <a:rPr lang="en-GB" sz="2100" dirty="0">
                <a:latin typeface="Comic Sans MS" panose="030F0702030302020204" pitchFamily="66" charset="0"/>
              </a:rPr>
              <a:t>• Daily: </a:t>
            </a:r>
            <a:r>
              <a:rPr lang="en-GB" sz="2100" dirty="0">
                <a:solidFill>
                  <a:srgbClr val="FF0000"/>
                </a:solidFill>
                <a:latin typeface="Comic Sans MS" panose="030F0702030302020204" pitchFamily="66" charset="0"/>
              </a:rPr>
              <a:t>296,660 words </a:t>
            </a:r>
          </a:p>
          <a:p>
            <a:endParaRPr lang="en-GB" sz="2100" dirty="0">
              <a:latin typeface="Comic Sans MS" panose="030F0702030302020204" pitchFamily="66" charset="0"/>
            </a:endParaRPr>
          </a:p>
          <a:p>
            <a:r>
              <a:rPr lang="en-GB" sz="2100" dirty="0">
                <a:latin typeface="Comic Sans MS" panose="030F0702030302020204" pitchFamily="66" charset="0"/>
              </a:rPr>
              <a:t>• 5 books a day: </a:t>
            </a:r>
            <a:r>
              <a:rPr lang="en-GB" sz="2100" dirty="0">
                <a:solidFill>
                  <a:srgbClr val="FF0000"/>
                </a:solidFill>
                <a:latin typeface="Comic Sans MS" panose="030F0702030302020204" pitchFamily="66" charset="0"/>
              </a:rPr>
              <a:t>1,483,330 words</a:t>
            </a:r>
          </a:p>
        </p:txBody>
      </p:sp>
      <p:sp>
        <p:nvSpPr>
          <p:cNvPr id="6" name="TextBox 5">
            <a:extLst>
              <a:ext uri="{FF2B5EF4-FFF2-40B4-BE49-F238E27FC236}">
                <a16:creationId xmlns:a16="http://schemas.microsoft.com/office/drawing/2014/main" id="{EB736DF1-1723-435D-B59C-E3F30695827D}"/>
              </a:ext>
            </a:extLst>
          </p:cNvPr>
          <p:cNvSpPr txBox="1"/>
          <p:nvPr/>
        </p:nvSpPr>
        <p:spPr>
          <a:xfrm>
            <a:off x="1035524" y="946760"/>
            <a:ext cx="7072952" cy="923330"/>
          </a:xfrm>
          <a:prstGeom prst="rect">
            <a:avLst/>
          </a:prstGeom>
          <a:noFill/>
        </p:spPr>
        <p:txBody>
          <a:bodyPr wrap="square">
            <a:spAutoFit/>
          </a:bodyPr>
          <a:lstStyle/>
          <a:p>
            <a:pPr algn="ctr"/>
            <a:r>
              <a:rPr lang="en-GB" sz="2700" dirty="0">
                <a:latin typeface="Comic Sans MS" panose="030F0702030302020204" pitchFamily="66" charset="0"/>
              </a:rPr>
              <a:t>How many words children will have heard by the time they are five years old</a:t>
            </a:r>
          </a:p>
        </p:txBody>
      </p:sp>
      <p:sp>
        <p:nvSpPr>
          <p:cNvPr id="9" name="TextBox 8">
            <a:extLst>
              <a:ext uri="{FF2B5EF4-FFF2-40B4-BE49-F238E27FC236}">
                <a16:creationId xmlns:a16="http://schemas.microsoft.com/office/drawing/2014/main" id="{4B32F3E3-F363-4844-9F95-5392B52921F0}"/>
              </a:ext>
            </a:extLst>
          </p:cNvPr>
          <p:cNvSpPr txBox="1"/>
          <p:nvPr/>
        </p:nvSpPr>
        <p:spPr>
          <a:xfrm>
            <a:off x="2419132" y="5311075"/>
            <a:ext cx="4570293" cy="300082"/>
          </a:xfrm>
          <a:prstGeom prst="rect">
            <a:avLst/>
          </a:prstGeom>
          <a:noFill/>
        </p:spPr>
        <p:txBody>
          <a:bodyPr wrap="square">
            <a:spAutoFit/>
          </a:bodyPr>
          <a:lstStyle/>
          <a:p>
            <a:r>
              <a:rPr lang="en-GB" sz="1350" dirty="0"/>
              <a:t> Science Daily (2019), quoted in the Reading Framework</a:t>
            </a:r>
          </a:p>
        </p:txBody>
      </p:sp>
      <p:pic>
        <p:nvPicPr>
          <p:cNvPr id="3" name="Picture 2">
            <a:extLst>
              <a:ext uri="{FF2B5EF4-FFF2-40B4-BE49-F238E27FC236}">
                <a16:creationId xmlns:a16="http://schemas.microsoft.com/office/drawing/2014/main" id="{A1DD23E5-261B-325D-8BF3-7213DAFD8172}"/>
              </a:ext>
            </a:extLst>
          </p:cNvPr>
          <p:cNvPicPr>
            <a:picLocks noChangeAspect="1"/>
          </p:cNvPicPr>
          <p:nvPr/>
        </p:nvPicPr>
        <p:blipFill>
          <a:blip r:embed="rId2"/>
          <a:stretch>
            <a:fillRect/>
          </a:stretch>
        </p:blipFill>
        <p:spPr>
          <a:xfrm>
            <a:off x="6462346" y="4730748"/>
            <a:ext cx="2616300" cy="2060900"/>
          </a:xfrm>
          <a:prstGeom prst="rect">
            <a:avLst/>
          </a:prstGeom>
        </p:spPr>
      </p:pic>
    </p:spTree>
    <p:extLst>
      <p:ext uri="{BB962C8B-B14F-4D97-AF65-F5344CB8AC3E}">
        <p14:creationId xmlns:p14="http://schemas.microsoft.com/office/powerpoint/2010/main" val="2247838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1F474D-3474-CC1D-8538-F53B0318880B}"/>
              </a:ext>
            </a:extLst>
          </p:cNvPr>
          <p:cNvSpPr txBox="1"/>
          <p:nvPr/>
        </p:nvSpPr>
        <p:spPr>
          <a:xfrm>
            <a:off x="955065" y="580524"/>
            <a:ext cx="4557713" cy="4847481"/>
          </a:xfrm>
          <a:prstGeom prst="rect">
            <a:avLst/>
          </a:prstGeom>
          <a:noFill/>
        </p:spPr>
        <p:txBody>
          <a:bodyPr wrap="square">
            <a:spAutoFit/>
          </a:bodyPr>
          <a:lstStyle/>
          <a:p>
            <a:pPr defTabSz="685800">
              <a:defRPr/>
            </a:pPr>
            <a:endParaRPr lang="en-US" sz="2100" dirty="0">
              <a:solidFill>
                <a:prstClr val="black"/>
              </a:solidFill>
              <a:latin typeface="Comic Sans MS" panose="030F0702030302020204" pitchFamily="66" charset="0"/>
            </a:endParaRPr>
          </a:p>
          <a:p>
            <a:pPr defTabSz="685800">
              <a:defRPr/>
            </a:pPr>
            <a:r>
              <a:rPr lang="en-US" sz="2400" b="1" dirty="0">
                <a:solidFill>
                  <a:prstClr val="black"/>
                </a:solidFill>
                <a:latin typeface="Comic Sans MS" panose="030F0702030302020204" pitchFamily="66" charset="0"/>
              </a:rPr>
              <a:t>Good </a:t>
            </a:r>
            <a:r>
              <a:rPr lang="en-US" sz="2400" b="1" dirty="0" smtClean="0">
                <a:solidFill>
                  <a:prstClr val="black"/>
                </a:solidFill>
                <a:latin typeface="Comic Sans MS" panose="030F0702030302020204" pitchFamily="66" charset="0"/>
              </a:rPr>
              <a:t>vocabulary</a:t>
            </a:r>
            <a:endParaRPr lang="en-US" sz="2400" b="1" dirty="0">
              <a:solidFill>
                <a:prstClr val="black"/>
              </a:solidFill>
              <a:latin typeface="Comic Sans MS" panose="030F0702030302020204" pitchFamily="66" charset="0"/>
            </a:endParaRPr>
          </a:p>
          <a:p>
            <a:pPr defTabSz="685800">
              <a:defRPr/>
            </a:pPr>
            <a:endParaRPr lang="en-US" sz="2100" b="1" dirty="0">
              <a:solidFill>
                <a:prstClr val="black"/>
              </a:solidFill>
              <a:latin typeface="Comic Sans MS" panose="030F0702030302020204" pitchFamily="66" charset="0"/>
            </a:endParaRPr>
          </a:p>
          <a:p>
            <a:pPr marL="342900" indent="-342900" defTabSz="685800">
              <a:buFont typeface="Arial" panose="020B0604020202020204" pitchFamily="34" charset="0"/>
              <a:buChar char="•"/>
              <a:defRPr/>
            </a:pPr>
            <a:r>
              <a:rPr lang="en-US" dirty="0">
                <a:solidFill>
                  <a:prstClr val="black"/>
                </a:solidFill>
                <a:latin typeface="Comic Sans MS" panose="030F0702030302020204" pitchFamily="66" charset="0"/>
              </a:rPr>
              <a:t>helps children gain ownership of words (being able to use or think about a word in a variety of different ways). </a:t>
            </a:r>
          </a:p>
          <a:p>
            <a:pPr marL="342900" indent="-342900" defTabSz="685800">
              <a:buFont typeface="Arial" panose="020B0604020202020204" pitchFamily="34" charset="0"/>
              <a:buChar char="•"/>
              <a:defRPr/>
            </a:pPr>
            <a:endParaRPr lang="en-US" dirty="0">
              <a:solidFill>
                <a:prstClr val="black"/>
              </a:solidFill>
              <a:latin typeface="Comic Sans MS" panose="030F0702030302020204" pitchFamily="66" charset="0"/>
            </a:endParaRPr>
          </a:p>
          <a:p>
            <a:pPr marL="342900" indent="-342900" defTabSz="685800">
              <a:buFont typeface="Arial" panose="020B0604020202020204" pitchFamily="34" charset="0"/>
              <a:buChar char="•"/>
              <a:defRPr/>
            </a:pPr>
            <a:r>
              <a:rPr lang="en-US" dirty="0">
                <a:solidFill>
                  <a:prstClr val="black"/>
                </a:solidFill>
                <a:latin typeface="Comic Sans MS" panose="030F0702030302020204" pitchFamily="66" charset="0"/>
              </a:rPr>
              <a:t>provides </a:t>
            </a:r>
            <a:r>
              <a:rPr lang="en-US" dirty="0" smtClean="0">
                <a:solidFill>
                  <a:prstClr val="black"/>
                </a:solidFill>
                <a:latin typeface="Comic Sans MS" panose="030F0702030302020204" pitchFamily="66" charset="0"/>
              </a:rPr>
              <a:t>meaningful </a:t>
            </a:r>
            <a:r>
              <a:rPr lang="en-US" dirty="0">
                <a:solidFill>
                  <a:prstClr val="black"/>
                </a:solidFill>
                <a:latin typeface="Comic Sans MS" panose="030F0702030302020204" pitchFamily="66" charset="0"/>
              </a:rPr>
              <a:t>information </a:t>
            </a:r>
            <a:r>
              <a:rPr lang="en-US" dirty="0" smtClean="0">
                <a:solidFill>
                  <a:prstClr val="black"/>
                </a:solidFill>
                <a:latin typeface="Comic Sans MS" panose="030F0702030302020204" pitchFamily="66" charset="0"/>
              </a:rPr>
              <a:t>because </a:t>
            </a:r>
            <a:r>
              <a:rPr lang="en-US" dirty="0" smtClean="0">
                <a:solidFill>
                  <a:prstClr val="black"/>
                </a:solidFill>
                <a:latin typeface="Comic Sans MS" panose="030F0702030302020204" pitchFamily="66" charset="0"/>
              </a:rPr>
              <a:t>comprehension is improved.</a:t>
            </a:r>
            <a:r>
              <a:rPr lang="en-US" dirty="0" smtClean="0">
                <a:solidFill>
                  <a:prstClr val="black"/>
                </a:solidFill>
                <a:latin typeface="Comic Sans MS" panose="030F0702030302020204" pitchFamily="66" charset="0"/>
              </a:rPr>
              <a:t> </a:t>
            </a:r>
            <a:endParaRPr lang="en-US" dirty="0">
              <a:solidFill>
                <a:prstClr val="black"/>
              </a:solidFill>
              <a:latin typeface="Comic Sans MS" panose="030F0702030302020204" pitchFamily="66" charset="0"/>
            </a:endParaRPr>
          </a:p>
          <a:p>
            <a:pPr marL="342900" indent="-342900" defTabSz="685800">
              <a:buFont typeface="Arial" panose="020B0604020202020204" pitchFamily="34" charset="0"/>
              <a:buChar char="•"/>
              <a:defRPr/>
            </a:pPr>
            <a:endParaRPr lang="en-US" dirty="0">
              <a:solidFill>
                <a:prstClr val="black"/>
              </a:solidFill>
              <a:latin typeface="Comic Sans MS" panose="030F0702030302020204" pitchFamily="66" charset="0"/>
            </a:endParaRPr>
          </a:p>
          <a:p>
            <a:pPr marL="342900" indent="-342900" defTabSz="685800">
              <a:buFont typeface="Arial" panose="020B0604020202020204" pitchFamily="34" charset="0"/>
              <a:buChar char="•"/>
              <a:defRPr/>
            </a:pPr>
            <a:r>
              <a:rPr lang="en-US" dirty="0" smtClean="0">
                <a:latin typeface="Comic Sans MS" panose="030F0702030302020204" pitchFamily="66" charset="0"/>
              </a:rPr>
              <a:t>involves </a:t>
            </a:r>
            <a:r>
              <a:rPr lang="en-US" dirty="0">
                <a:latin typeface="Comic Sans MS" panose="030F0702030302020204" pitchFamily="66" charset="0"/>
              </a:rPr>
              <a:t>children more actively in word learning. </a:t>
            </a:r>
          </a:p>
          <a:p>
            <a:pPr marL="342900" indent="-342900" defTabSz="685800">
              <a:buFont typeface="Arial" panose="020B0604020202020204" pitchFamily="34" charset="0"/>
              <a:buChar char="•"/>
              <a:defRPr/>
            </a:pPr>
            <a:endParaRPr lang="en-US" sz="2100" dirty="0">
              <a:solidFill>
                <a:prstClr val="black"/>
              </a:solidFill>
              <a:latin typeface="Comic Sans MS" panose="030F0702030302020204" pitchFamily="66" charset="0"/>
            </a:endParaRPr>
          </a:p>
          <a:p>
            <a:pPr marL="342900" indent="-342900" defTabSz="685800">
              <a:buFont typeface="Arial" panose="020B0604020202020204" pitchFamily="34" charset="0"/>
              <a:buChar char="•"/>
              <a:defRPr/>
            </a:pPr>
            <a:endParaRPr lang="en-US" sz="2100" dirty="0">
              <a:solidFill>
                <a:prstClr val="black"/>
              </a:solidFill>
              <a:latin typeface="Comic Sans MS" panose="030F0702030302020204" pitchFamily="66" charset="0"/>
            </a:endParaRPr>
          </a:p>
          <a:p>
            <a:pPr defTabSz="685800">
              <a:defRPr/>
            </a:pPr>
            <a:endParaRPr lang="en-US" sz="2100" dirty="0">
              <a:solidFill>
                <a:prstClr val="black"/>
              </a:solidFill>
              <a:latin typeface="Comic Sans MS" panose="030F0702030302020204" pitchFamily="66" charset="0"/>
            </a:endParaRPr>
          </a:p>
        </p:txBody>
      </p:sp>
      <p:pic>
        <p:nvPicPr>
          <p:cNvPr id="3" name="Picture 2">
            <a:extLst>
              <a:ext uri="{FF2B5EF4-FFF2-40B4-BE49-F238E27FC236}">
                <a16:creationId xmlns:a16="http://schemas.microsoft.com/office/drawing/2014/main" id="{C6799C2A-6C54-4E33-7F56-6EF6F6DB1772}"/>
              </a:ext>
            </a:extLst>
          </p:cNvPr>
          <p:cNvPicPr>
            <a:picLocks noChangeAspect="1"/>
          </p:cNvPicPr>
          <p:nvPr/>
        </p:nvPicPr>
        <p:blipFill>
          <a:blip r:embed="rId2"/>
          <a:stretch>
            <a:fillRect/>
          </a:stretch>
        </p:blipFill>
        <p:spPr>
          <a:xfrm>
            <a:off x="5416062" y="1216318"/>
            <a:ext cx="3727938" cy="4425365"/>
          </a:xfrm>
          <a:prstGeom prst="rect">
            <a:avLst/>
          </a:prstGeom>
        </p:spPr>
      </p:pic>
    </p:spTree>
    <p:extLst>
      <p:ext uri="{BB962C8B-B14F-4D97-AF65-F5344CB8AC3E}">
        <p14:creationId xmlns:p14="http://schemas.microsoft.com/office/powerpoint/2010/main" val="23621577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D3F8E0-7111-42D2-041D-28B6E918F5D3}"/>
              </a:ext>
            </a:extLst>
          </p:cNvPr>
          <p:cNvSpPr txBox="1"/>
          <p:nvPr/>
        </p:nvSpPr>
        <p:spPr>
          <a:xfrm>
            <a:off x="1090324" y="1115005"/>
            <a:ext cx="4045309" cy="3877985"/>
          </a:xfrm>
          <a:prstGeom prst="rect">
            <a:avLst/>
          </a:prstGeom>
          <a:noFill/>
        </p:spPr>
        <p:txBody>
          <a:bodyPr wrap="square" rtlCol="0">
            <a:spAutoFit/>
          </a:bodyPr>
          <a:lstStyle/>
          <a:p>
            <a:pPr defTabSz="685800">
              <a:defRPr/>
            </a:pPr>
            <a:r>
              <a:rPr lang="en-GB" sz="2700" b="1" dirty="0">
                <a:solidFill>
                  <a:prstClr val="black"/>
                </a:solidFill>
                <a:latin typeface="Comic Sans MS" panose="030F0702030302020204" pitchFamily="66" charset="0"/>
              </a:rPr>
              <a:t>Teach a new word</a:t>
            </a:r>
          </a:p>
          <a:p>
            <a:pPr defTabSz="685800">
              <a:defRPr/>
            </a:pPr>
            <a:endParaRPr lang="en-GB" sz="2100" b="1" dirty="0">
              <a:solidFill>
                <a:prstClr val="black"/>
              </a:solidFill>
              <a:latin typeface="Comic Sans MS" panose="030F0702030302020204" pitchFamily="66" charset="0"/>
            </a:endParaRPr>
          </a:p>
          <a:p>
            <a:pPr defTabSz="685800">
              <a:defRPr/>
            </a:pPr>
            <a:r>
              <a:rPr lang="en-US" b="1" dirty="0">
                <a:latin typeface="Comic Sans MS" panose="030F0702030302020204" pitchFamily="66" charset="0"/>
              </a:rPr>
              <a:t>Introduce the new word and highlight its features: </a:t>
            </a:r>
          </a:p>
          <a:p>
            <a:pPr defTabSz="685800">
              <a:lnSpc>
                <a:spcPct val="150000"/>
              </a:lnSpc>
              <a:defRPr/>
            </a:pPr>
            <a:r>
              <a:rPr lang="en-US" dirty="0">
                <a:latin typeface="Comic Sans MS" panose="030F0702030302020204" pitchFamily="66" charset="0"/>
              </a:rPr>
              <a:t>• Pronunciation </a:t>
            </a:r>
          </a:p>
          <a:p>
            <a:pPr defTabSz="685800">
              <a:lnSpc>
                <a:spcPct val="150000"/>
              </a:lnSpc>
              <a:defRPr/>
            </a:pPr>
            <a:r>
              <a:rPr lang="en-US" dirty="0">
                <a:latin typeface="Comic Sans MS" panose="030F0702030302020204" pitchFamily="66" charset="0"/>
              </a:rPr>
              <a:t>• Meaning </a:t>
            </a:r>
          </a:p>
          <a:p>
            <a:pPr defTabSz="685800">
              <a:lnSpc>
                <a:spcPct val="150000"/>
              </a:lnSpc>
              <a:defRPr/>
            </a:pPr>
            <a:r>
              <a:rPr lang="en-US" dirty="0">
                <a:latin typeface="Comic Sans MS" panose="030F0702030302020204" pitchFamily="66" charset="0"/>
              </a:rPr>
              <a:t>• Example </a:t>
            </a:r>
          </a:p>
          <a:p>
            <a:pPr defTabSz="685800">
              <a:lnSpc>
                <a:spcPct val="150000"/>
              </a:lnSpc>
              <a:defRPr/>
            </a:pPr>
            <a:r>
              <a:rPr lang="en-US" dirty="0">
                <a:latin typeface="Comic Sans MS" panose="030F0702030302020204" pitchFamily="66" charset="0"/>
              </a:rPr>
              <a:t>• Explanation </a:t>
            </a:r>
          </a:p>
          <a:p>
            <a:pPr defTabSz="685800">
              <a:lnSpc>
                <a:spcPct val="150000"/>
              </a:lnSpc>
              <a:defRPr/>
            </a:pPr>
            <a:r>
              <a:rPr lang="en-US" dirty="0">
                <a:latin typeface="Comic Sans MS" panose="030F0702030302020204" pitchFamily="66" charset="0"/>
              </a:rPr>
              <a:t>• Interesting features </a:t>
            </a:r>
          </a:p>
          <a:p>
            <a:pPr defTabSz="685800">
              <a:lnSpc>
                <a:spcPct val="150000"/>
              </a:lnSpc>
              <a:defRPr/>
            </a:pPr>
            <a:r>
              <a:rPr lang="en-US" dirty="0">
                <a:latin typeface="Comic Sans MS" panose="030F0702030302020204" pitchFamily="66" charset="0"/>
              </a:rPr>
              <a:t>• Identify word part (morphemes)</a:t>
            </a:r>
            <a:endParaRPr lang="en-GB" sz="2100" dirty="0">
              <a:solidFill>
                <a:prstClr val="black"/>
              </a:solidFill>
              <a:latin typeface="Comic Sans MS" panose="030F0702030302020204" pitchFamily="66" charset="0"/>
            </a:endParaRPr>
          </a:p>
        </p:txBody>
      </p:sp>
      <p:sp>
        <p:nvSpPr>
          <p:cNvPr id="9" name="TextBox 8">
            <a:extLst>
              <a:ext uri="{FF2B5EF4-FFF2-40B4-BE49-F238E27FC236}">
                <a16:creationId xmlns:a16="http://schemas.microsoft.com/office/drawing/2014/main" id="{F4457487-C4E3-92A2-EBB6-44A03C88F0BD}"/>
              </a:ext>
            </a:extLst>
          </p:cNvPr>
          <p:cNvSpPr txBox="1"/>
          <p:nvPr/>
        </p:nvSpPr>
        <p:spPr>
          <a:xfrm>
            <a:off x="4704347" y="1848357"/>
            <a:ext cx="4572000" cy="2862322"/>
          </a:xfrm>
          <a:prstGeom prst="rect">
            <a:avLst/>
          </a:prstGeom>
          <a:noFill/>
        </p:spPr>
        <p:txBody>
          <a:bodyPr wrap="square">
            <a:spAutoFit/>
          </a:bodyPr>
          <a:lstStyle/>
          <a:p>
            <a:r>
              <a:rPr lang="en-US" b="1" dirty="0">
                <a:latin typeface="Comic Sans MS" panose="030F0702030302020204" pitchFamily="66" charset="0"/>
              </a:rPr>
              <a:t>Discuss some or all of these elements </a:t>
            </a:r>
          </a:p>
          <a:p>
            <a:pPr>
              <a:lnSpc>
                <a:spcPct val="150000"/>
              </a:lnSpc>
            </a:pPr>
            <a:r>
              <a:rPr lang="en-US" dirty="0">
                <a:latin typeface="Comic Sans MS" panose="030F0702030302020204" pitchFamily="66" charset="0"/>
              </a:rPr>
              <a:t>• Context it would be used in </a:t>
            </a:r>
          </a:p>
          <a:p>
            <a:pPr>
              <a:lnSpc>
                <a:spcPct val="150000"/>
              </a:lnSpc>
            </a:pPr>
            <a:r>
              <a:rPr lang="en-US" dirty="0">
                <a:latin typeface="Comic Sans MS" panose="030F0702030302020204" pitchFamily="66" charset="0"/>
              </a:rPr>
              <a:t>• Synonyms, relatives and relationships </a:t>
            </a:r>
          </a:p>
          <a:p>
            <a:pPr>
              <a:lnSpc>
                <a:spcPct val="150000"/>
              </a:lnSpc>
            </a:pPr>
            <a:r>
              <a:rPr lang="en-US" dirty="0">
                <a:latin typeface="Comic Sans MS" panose="030F0702030302020204" pitchFamily="66" charset="0"/>
              </a:rPr>
              <a:t>• Antonyms </a:t>
            </a:r>
          </a:p>
          <a:p>
            <a:pPr>
              <a:lnSpc>
                <a:spcPct val="150000"/>
              </a:lnSpc>
            </a:pPr>
            <a:r>
              <a:rPr lang="en-US" dirty="0">
                <a:latin typeface="Comic Sans MS" panose="030F0702030302020204" pitchFamily="66" charset="0"/>
              </a:rPr>
              <a:t>• Word functions - grammar </a:t>
            </a:r>
          </a:p>
          <a:p>
            <a:pPr>
              <a:lnSpc>
                <a:spcPct val="150000"/>
              </a:lnSpc>
            </a:pPr>
            <a:r>
              <a:rPr lang="en-US" dirty="0">
                <a:latin typeface="Comic Sans MS" panose="030F0702030302020204" pitchFamily="66" charset="0"/>
              </a:rPr>
              <a:t>• Etymology </a:t>
            </a:r>
          </a:p>
          <a:p>
            <a:pPr>
              <a:lnSpc>
                <a:spcPct val="150000"/>
              </a:lnSpc>
            </a:pPr>
            <a:r>
              <a:rPr lang="en-US" dirty="0">
                <a:latin typeface="Comic Sans MS" panose="030F0702030302020204" pitchFamily="66" charset="0"/>
              </a:rPr>
              <a:t>• Dictionary </a:t>
            </a:r>
            <a:endParaRPr lang="en-GB" dirty="0">
              <a:latin typeface="Comic Sans MS" panose="030F0702030302020204" pitchFamily="66" charset="0"/>
            </a:endParaRPr>
          </a:p>
        </p:txBody>
      </p:sp>
    </p:spTree>
    <p:extLst>
      <p:ext uri="{BB962C8B-B14F-4D97-AF65-F5344CB8AC3E}">
        <p14:creationId xmlns:p14="http://schemas.microsoft.com/office/powerpoint/2010/main" val="987621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437A6D9-6662-C0E3-0EFF-308FE162AC2E}"/>
              </a:ext>
            </a:extLst>
          </p:cNvPr>
          <p:cNvGraphicFramePr>
            <a:graphicFrameLocks noGrp="1"/>
          </p:cNvGraphicFramePr>
          <p:nvPr>
            <p:extLst>
              <p:ext uri="{D42A27DB-BD31-4B8C-83A1-F6EECF244321}">
                <p14:modId xmlns:p14="http://schemas.microsoft.com/office/powerpoint/2010/main" val="253503212"/>
              </p:ext>
            </p:extLst>
          </p:nvPr>
        </p:nvGraphicFramePr>
        <p:xfrm>
          <a:off x="1689065" y="515936"/>
          <a:ext cx="3049442" cy="4526280"/>
        </p:xfrm>
        <a:graphic>
          <a:graphicData uri="http://schemas.openxmlformats.org/drawingml/2006/table">
            <a:tbl>
              <a:tblPr firstRow="1" firstCol="1" bandRow="1"/>
              <a:tblGrid>
                <a:gridCol w="3049442">
                  <a:extLst>
                    <a:ext uri="{9D8B030D-6E8A-4147-A177-3AD203B41FA5}">
                      <a16:colId xmlns:a16="http://schemas.microsoft.com/office/drawing/2014/main" val="2665458167"/>
                    </a:ext>
                  </a:extLst>
                </a:gridCol>
              </a:tblGrid>
              <a:tr h="822960">
                <a:tc>
                  <a:txBody>
                    <a:bodyPr/>
                    <a:lstStyle/>
                    <a:p>
                      <a:r>
                        <a:rPr lang="en-GB" sz="27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ordinary</a:t>
                      </a:r>
                    </a:p>
                    <a:p>
                      <a:endParaRPr lang="en-GB" sz="27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8506765"/>
                  </a:ext>
                </a:extLst>
              </a:tr>
              <a:tr h="822960">
                <a:tc>
                  <a:txBody>
                    <a:bodyPr/>
                    <a:lstStyle/>
                    <a:p>
                      <a:r>
                        <a:rPr lang="en-GB" sz="27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terrible</a:t>
                      </a:r>
                    </a:p>
                    <a:p>
                      <a:endParaRPr lang="en-GB" sz="27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0051362"/>
                  </a:ext>
                </a:extLst>
              </a:tr>
              <a:tr h="822960">
                <a:tc>
                  <a:txBody>
                    <a:bodyPr/>
                    <a:lstStyle/>
                    <a:p>
                      <a:r>
                        <a:rPr lang="en-GB" sz="27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rough</a:t>
                      </a:r>
                    </a:p>
                    <a:p>
                      <a:endParaRPr lang="en-GB" sz="27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966625"/>
                  </a:ext>
                </a:extLst>
              </a:tr>
              <a:tr h="822960">
                <a:tc>
                  <a:txBody>
                    <a:bodyPr/>
                    <a:lstStyle/>
                    <a:p>
                      <a:r>
                        <a:rPr lang="en-GB" sz="2700" dirty="0">
                          <a:solidFill>
                            <a:srgbClr val="FF9900"/>
                          </a:solidFill>
                          <a:effectLst/>
                          <a:latin typeface="Comic Sans MS" panose="030F0702030302020204" pitchFamily="66" charset="0"/>
                          <a:ea typeface="Calibri" panose="020F0502020204030204" pitchFamily="34" charset="0"/>
                          <a:cs typeface="Times New Roman" panose="02020603050405020304" pitchFamily="18" charset="0"/>
                        </a:rPr>
                        <a:t>burst</a:t>
                      </a:r>
                    </a:p>
                    <a:p>
                      <a:endParaRPr lang="en-GB" sz="27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4507704"/>
                  </a:ext>
                </a:extLst>
              </a:tr>
              <a:tr h="822960">
                <a:tc>
                  <a:txBody>
                    <a:bodyPr/>
                    <a:lstStyle/>
                    <a:p>
                      <a:r>
                        <a:rPr lang="en-GB" sz="27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scruffy</a:t>
                      </a:r>
                    </a:p>
                    <a:p>
                      <a:endParaRPr lang="en-GB" sz="270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80156804"/>
                  </a:ext>
                </a:extLst>
              </a:tr>
              <a:tr h="411480">
                <a:tc>
                  <a:txBody>
                    <a:bodyPr/>
                    <a:lstStyle/>
                    <a:p>
                      <a:r>
                        <a:rPr lang="en-GB" sz="27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stuck </a:t>
                      </a:r>
                      <a:endParaRPr lang="en-GB" sz="2700" dirty="0">
                        <a:solidFill>
                          <a:srgbClr val="FF0066"/>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39268593"/>
                  </a:ext>
                </a:extLst>
              </a:tr>
            </a:tbl>
          </a:graphicData>
        </a:graphic>
      </p:graphicFrame>
      <p:sp>
        <p:nvSpPr>
          <p:cNvPr id="4" name="TextBox 3">
            <a:extLst>
              <a:ext uri="{FF2B5EF4-FFF2-40B4-BE49-F238E27FC236}">
                <a16:creationId xmlns:a16="http://schemas.microsoft.com/office/drawing/2014/main" id="{18368AA3-3D74-467E-C27E-2BCAF4A6635C}"/>
              </a:ext>
            </a:extLst>
          </p:cNvPr>
          <p:cNvSpPr txBox="1"/>
          <p:nvPr/>
        </p:nvSpPr>
        <p:spPr>
          <a:xfrm>
            <a:off x="3141487" y="903803"/>
            <a:ext cx="6002513" cy="646331"/>
          </a:xfrm>
          <a:prstGeom prst="rect">
            <a:avLst/>
          </a:prstGeom>
          <a:noFill/>
        </p:spPr>
        <p:txBody>
          <a:bodyPr wrap="square">
            <a:spAutoFit/>
          </a:bodyPr>
          <a:lstStyle/>
          <a:p>
            <a:r>
              <a:rPr lang="en-GB" dirty="0">
                <a:hlinkClick r:id="rId2"/>
              </a:rPr>
              <a:t>https://wheeldecide.com/index.php?c1=Synonym&amp;c2=Antonym&amp;c3=Meaning&amp;c4=Example&amp;time=5</a:t>
            </a:r>
            <a:r>
              <a:rPr lang="en-GB" dirty="0"/>
              <a:t>   </a:t>
            </a:r>
          </a:p>
        </p:txBody>
      </p:sp>
      <p:pic>
        <p:nvPicPr>
          <p:cNvPr id="8" name="Picture 7">
            <a:extLst>
              <a:ext uri="{FF2B5EF4-FFF2-40B4-BE49-F238E27FC236}">
                <a16:creationId xmlns:a16="http://schemas.microsoft.com/office/drawing/2014/main" id="{A4A503DA-66F8-6A78-BBD5-69CA1B465672}"/>
              </a:ext>
            </a:extLst>
          </p:cNvPr>
          <p:cNvPicPr>
            <a:picLocks noChangeAspect="1"/>
          </p:cNvPicPr>
          <p:nvPr/>
        </p:nvPicPr>
        <p:blipFill>
          <a:blip r:embed="rId3"/>
          <a:stretch>
            <a:fillRect/>
          </a:stretch>
        </p:blipFill>
        <p:spPr>
          <a:xfrm>
            <a:off x="5876632" y="3926094"/>
            <a:ext cx="3159829" cy="2814638"/>
          </a:xfrm>
          <a:prstGeom prst="rect">
            <a:avLst/>
          </a:prstGeom>
        </p:spPr>
      </p:pic>
      <p:pic>
        <p:nvPicPr>
          <p:cNvPr id="11" name="Picture 10">
            <a:extLst>
              <a:ext uri="{FF2B5EF4-FFF2-40B4-BE49-F238E27FC236}">
                <a16:creationId xmlns:a16="http://schemas.microsoft.com/office/drawing/2014/main" id="{D2B1A62C-AF8D-FE69-AA67-5D9A31FA6FB3}"/>
              </a:ext>
            </a:extLst>
          </p:cNvPr>
          <p:cNvPicPr>
            <a:picLocks noChangeAspect="1"/>
          </p:cNvPicPr>
          <p:nvPr/>
        </p:nvPicPr>
        <p:blipFill>
          <a:blip r:embed="rId4"/>
          <a:stretch>
            <a:fillRect/>
          </a:stretch>
        </p:blipFill>
        <p:spPr>
          <a:xfrm>
            <a:off x="3213786" y="1684057"/>
            <a:ext cx="2662846" cy="3878003"/>
          </a:xfrm>
          <a:prstGeom prst="rect">
            <a:avLst/>
          </a:prstGeom>
        </p:spPr>
      </p:pic>
      <p:sp>
        <p:nvSpPr>
          <p:cNvPr id="2" name="Rectangle 1"/>
          <p:cNvSpPr/>
          <p:nvPr/>
        </p:nvSpPr>
        <p:spPr>
          <a:xfrm>
            <a:off x="6142743" y="2901462"/>
            <a:ext cx="2702319" cy="800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50" dirty="0" smtClean="0"/>
              <a:t>Synonym: a </a:t>
            </a:r>
            <a:r>
              <a:rPr lang="en-GB" sz="1050" dirty="0"/>
              <a:t>word or phrase that </a:t>
            </a:r>
            <a:r>
              <a:rPr lang="en-GB" sz="1050" dirty="0" smtClean="0"/>
              <a:t>means the </a:t>
            </a:r>
            <a:r>
              <a:rPr lang="en-GB" sz="1050" dirty="0"/>
              <a:t>same as another word or phrase in the same language, for example </a:t>
            </a:r>
            <a:r>
              <a:rPr lang="en-GB" sz="1050" i="1" dirty="0"/>
              <a:t>shut</a:t>
            </a:r>
            <a:r>
              <a:rPr lang="en-GB" sz="1050" dirty="0"/>
              <a:t> is a </a:t>
            </a:r>
            <a:r>
              <a:rPr lang="en-GB" sz="1050" dirty="0" smtClean="0"/>
              <a:t>synonym of</a:t>
            </a:r>
            <a:r>
              <a:rPr lang="en-GB" sz="1050" dirty="0"/>
              <a:t> </a:t>
            </a:r>
            <a:r>
              <a:rPr lang="en-GB" sz="1050" i="1" dirty="0"/>
              <a:t>close</a:t>
            </a:r>
            <a:r>
              <a:rPr lang="en-GB" sz="1050" dirty="0" smtClean="0"/>
              <a:t>.</a:t>
            </a:r>
            <a:endParaRPr lang="en-GB" sz="1050" dirty="0"/>
          </a:p>
        </p:txBody>
      </p:sp>
      <p:sp>
        <p:nvSpPr>
          <p:cNvPr id="3" name="Rectangle 2"/>
          <p:cNvSpPr/>
          <p:nvPr/>
        </p:nvSpPr>
        <p:spPr>
          <a:xfrm>
            <a:off x="6142743" y="2101362"/>
            <a:ext cx="2702319" cy="703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50" dirty="0" smtClean="0"/>
              <a:t>Antonym: a </a:t>
            </a:r>
            <a:r>
              <a:rPr lang="en-GB" sz="1050" dirty="0"/>
              <a:t>word opposite in meaning to another (e.g. </a:t>
            </a:r>
            <a:r>
              <a:rPr lang="en-GB" sz="1050" i="1" dirty="0"/>
              <a:t>bad</a:t>
            </a:r>
            <a:r>
              <a:rPr lang="en-GB" sz="1050" dirty="0"/>
              <a:t> and </a:t>
            </a:r>
            <a:r>
              <a:rPr lang="en-GB" sz="1050" i="1" dirty="0"/>
              <a:t>good</a:t>
            </a:r>
            <a:r>
              <a:rPr lang="en-GB" sz="1050" dirty="0"/>
              <a:t> ).</a:t>
            </a:r>
          </a:p>
          <a:p>
            <a:r>
              <a:rPr lang="en-GB" sz="1050" dirty="0"/>
              <a:t>"the antonym of ‘inclusion’ is ‘exclusion’"</a:t>
            </a:r>
          </a:p>
        </p:txBody>
      </p:sp>
    </p:spTree>
    <p:extLst>
      <p:ext uri="{BB962C8B-B14F-4D97-AF65-F5344CB8AC3E}">
        <p14:creationId xmlns:p14="http://schemas.microsoft.com/office/powerpoint/2010/main" val="2250897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D7E67E9-815F-2C3F-11CD-64A464BAEBBA}"/>
              </a:ext>
            </a:extLst>
          </p:cNvPr>
          <p:cNvSpPr txBox="1"/>
          <p:nvPr/>
        </p:nvSpPr>
        <p:spPr>
          <a:xfrm>
            <a:off x="3435016" y="993718"/>
            <a:ext cx="5708984" cy="4893647"/>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Comic Sans MS" panose="030F0702030302020204" pitchFamily="66" charset="0"/>
              </a:rPr>
              <a:t>Pick a card</a:t>
            </a:r>
            <a:r>
              <a:rPr lang="en-GB" sz="2400" dirty="0">
                <a:latin typeface="Comic Sans MS" panose="030F0702030302020204" pitchFamily="66" charset="0"/>
              </a:rPr>
              <a:t> and do not look at it</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Put it on your headband / stick to head on a post it</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Ask yes or no questions to the rest of the group</a:t>
            </a:r>
          </a:p>
          <a:p>
            <a:r>
              <a:rPr lang="en-GB" sz="2400" dirty="0">
                <a:latin typeface="Comic Sans MS" panose="030F0702030302020204" pitchFamily="66" charset="0"/>
              </a:rPr>
              <a:t>	Is my word a verb?</a:t>
            </a:r>
          </a:p>
          <a:p>
            <a:r>
              <a:rPr lang="en-GB" sz="2400" dirty="0">
                <a:latin typeface="Comic Sans MS" panose="030F0702030302020204" pitchFamily="66" charset="0"/>
              </a:rPr>
              <a:t>	Does my word start with a vowel?</a:t>
            </a:r>
          </a:p>
          <a:p>
            <a:r>
              <a:rPr lang="en-GB" sz="2400" dirty="0">
                <a:latin typeface="Comic Sans MS" panose="030F0702030302020204" pitchFamily="66" charset="0"/>
              </a:rPr>
              <a:t>	Is unfashionable a synonym?</a:t>
            </a:r>
          </a:p>
          <a:p>
            <a:r>
              <a:rPr lang="en-GB" sz="2400" dirty="0">
                <a:latin typeface="Comic Sans MS" panose="030F0702030302020204" pitchFamily="66" charset="0"/>
              </a:rPr>
              <a:t>	 </a:t>
            </a:r>
          </a:p>
          <a:p>
            <a:endParaRPr lang="en-GB" sz="2400" dirty="0">
              <a:latin typeface="Comic Sans MS" panose="030F0702030302020204" pitchFamily="66" charset="0"/>
            </a:endParaRPr>
          </a:p>
          <a:p>
            <a:pPr marL="342900" indent="-342900">
              <a:buFont typeface="Arial" panose="020B0604020202020204" pitchFamily="34" charset="0"/>
              <a:buChar char="•"/>
            </a:pPr>
            <a:endParaRPr lang="en-GB" sz="2400" dirty="0">
              <a:latin typeface="Comic Sans MS" panose="030F0702030302020204" pitchFamily="66" charset="0"/>
            </a:endParaRPr>
          </a:p>
        </p:txBody>
      </p:sp>
      <p:sp>
        <p:nvSpPr>
          <p:cNvPr id="4" name="TextBox 3">
            <a:extLst>
              <a:ext uri="{FF2B5EF4-FFF2-40B4-BE49-F238E27FC236}">
                <a16:creationId xmlns:a16="http://schemas.microsoft.com/office/drawing/2014/main" id="{7E1282FF-EAE9-145E-35ED-312B1711865A}"/>
              </a:ext>
            </a:extLst>
          </p:cNvPr>
          <p:cNvSpPr txBox="1"/>
          <p:nvPr/>
        </p:nvSpPr>
        <p:spPr>
          <a:xfrm>
            <a:off x="0" y="913617"/>
            <a:ext cx="4572000" cy="715581"/>
          </a:xfrm>
          <a:prstGeom prst="rect">
            <a:avLst/>
          </a:prstGeom>
          <a:noFill/>
        </p:spPr>
        <p:txBody>
          <a:bodyPr wrap="square">
            <a:spAutoFit/>
          </a:bodyPr>
          <a:lstStyle/>
          <a:p>
            <a:r>
              <a:rPr lang="en-US" sz="4050" dirty="0" err="1">
                <a:latin typeface="Comic Sans MS" panose="030F0702030302020204" pitchFamily="66" charset="0"/>
              </a:rPr>
              <a:t>Headbandz</a:t>
            </a:r>
            <a:endParaRPr lang="en-US" sz="4050" dirty="0">
              <a:latin typeface="Comic Sans MS" panose="030F0702030302020204" pitchFamily="66" charset="0"/>
            </a:endParaRPr>
          </a:p>
        </p:txBody>
      </p:sp>
      <p:pic>
        <p:nvPicPr>
          <p:cNvPr id="3" name="Picture 2">
            <a:extLst>
              <a:ext uri="{FF2B5EF4-FFF2-40B4-BE49-F238E27FC236}">
                <a16:creationId xmlns:a16="http://schemas.microsoft.com/office/drawing/2014/main" id="{D64A0C4F-47F3-48FA-5909-21829896A970}"/>
              </a:ext>
            </a:extLst>
          </p:cNvPr>
          <p:cNvPicPr>
            <a:picLocks noChangeAspect="1"/>
          </p:cNvPicPr>
          <p:nvPr/>
        </p:nvPicPr>
        <p:blipFill>
          <a:blip r:embed="rId2"/>
          <a:stretch>
            <a:fillRect/>
          </a:stretch>
        </p:blipFill>
        <p:spPr>
          <a:xfrm>
            <a:off x="306807" y="2147637"/>
            <a:ext cx="3128210" cy="2346158"/>
          </a:xfrm>
          <a:prstGeom prst="rect">
            <a:avLst/>
          </a:prstGeom>
        </p:spPr>
      </p:pic>
    </p:spTree>
    <p:extLst>
      <p:ext uri="{BB962C8B-B14F-4D97-AF65-F5344CB8AC3E}">
        <p14:creationId xmlns:p14="http://schemas.microsoft.com/office/powerpoint/2010/main" val="2117574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D7E67E9-815F-2C3F-11CD-64A464BAEBBA}"/>
              </a:ext>
            </a:extLst>
          </p:cNvPr>
          <p:cNvSpPr txBox="1"/>
          <p:nvPr/>
        </p:nvSpPr>
        <p:spPr>
          <a:xfrm>
            <a:off x="2347546" y="796106"/>
            <a:ext cx="8229600" cy="5570756"/>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Segoe UI" panose="020B0502040204020203" pitchFamily="34" charset="0"/>
                <a:cs typeface="Segoe UI" panose="020B0502040204020203" pitchFamily="34" charset="0"/>
              </a:rPr>
              <a:t>Build reflection on language use – </a:t>
            </a:r>
            <a:r>
              <a:rPr lang="en-US" sz="2400" dirty="0" smtClean="0">
                <a:latin typeface="Segoe UI" panose="020B0502040204020203" pitchFamily="34" charset="0"/>
                <a:cs typeface="Segoe UI" panose="020B0502040204020203" pitchFamily="34" charset="0"/>
              </a:rPr>
              <a:t>specifically</a:t>
            </a:r>
          </a:p>
          <a:p>
            <a:r>
              <a:rPr lang="en-US" sz="2400" dirty="0" smtClean="0">
                <a:latin typeface="Segoe UI" panose="020B0502040204020203" pitchFamily="34" charset="0"/>
                <a:cs typeface="Segoe UI" panose="020B0502040204020203" pitchFamily="34" charset="0"/>
              </a:rPr>
              <a:t>on </a:t>
            </a:r>
            <a:r>
              <a:rPr lang="en-US" sz="2400" dirty="0">
                <a:latin typeface="Segoe UI" panose="020B0502040204020203" pitchFamily="34" charset="0"/>
                <a:cs typeface="Segoe UI" panose="020B0502040204020203" pitchFamily="34" charset="0"/>
              </a:rPr>
              <a:t>vocabulary learning – into as many </a:t>
            </a:r>
            <a:r>
              <a:rPr lang="en-US" sz="2400" dirty="0" smtClean="0">
                <a:latin typeface="Segoe UI" panose="020B0502040204020203" pitchFamily="34" charset="0"/>
                <a:cs typeface="Segoe UI" panose="020B0502040204020203" pitchFamily="34" charset="0"/>
              </a:rPr>
              <a:t>reading/ </a:t>
            </a:r>
          </a:p>
          <a:p>
            <a:r>
              <a:rPr lang="en-US" sz="2400" dirty="0" smtClean="0">
                <a:latin typeface="Segoe UI" panose="020B0502040204020203" pitchFamily="34" charset="0"/>
                <a:cs typeface="Segoe UI" panose="020B0502040204020203" pitchFamily="34" charset="0"/>
              </a:rPr>
              <a:t>talking opportunities as possible. </a:t>
            </a:r>
          </a:p>
          <a:p>
            <a:r>
              <a:rPr lang="en-US" sz="2000" dirty="0" smtClean="0">
                <a:latin typeface="Segoe UI" panose="020B0502040204020203" pitchFamily="34" charset="0"/>
                <a:cs typeface="Segoe UI" panose="020B0502040204020203" pitchFamily="34" charset="0"/>
              </a:rPr>
              <a:t>EG:</a:t>
            </a:r>
          </a:p>
          <a:p>
            <a:pPr marL="342900" indent="-342900">
              <a:buFont typeface="Arial" panose="020B0604020202020204" pitchFamily="34" charset="0"/>
              <a:buChar char="•"/>
            </a:pPr>
            <a:r>
              <a:rPr lang="en-US" sz="2000" dirty="0">
                <a:latin typeface="Segoe UI" panose="020B0502040204020203" pitchFamily="34" charset="0"/>
                <a:cs typeface="Segoe UI" panose="020B0502040204020203" pitchFamily="34" charset="0"/>
              </a:rPr>
              <a:t>What new words did we learn?</a:t>
            </a:r>
          </a:p>
          <a:p>
            <a:pPr marL="342900" indent="-342900">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sz="2000" dirty="0">
                <a:latin typeface="Segoe UI" panose="020B0502040204020203" pitchFamily="34" charset="0"/>
                <a:cs typeface="Segoe UI" panose="020B0502040204020203" pitchFamily="34" charset="0"/>
              </a:rPr>
              <a:t>What did they mean? How did we use them?</a:t>
            </a:r>
          </a:p>
          <a:p>
            <a:pPr marL="342900" indent="-342900">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sz="2000" dirty="0">
                <a:latin typeface="Segoe UI" panose="020B0502040204020203" pitchFamily="34" charset="0"/>
                <a:cs typeface="Segoe UI" panose="020B0502040204020203" pitchFamily="34" charset="0"/>
              </a:rPr>
              <a:t>What did we find surprising?</a:t>
            </a:r>
          </a:p>
          <a:p>
            <a:pPr marL="342900" indent="-342900">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sz="2000" dirty="0">
                <a:latin typeface="Segoe UI" panose="020B0502040204020203" pitchFamily="34" charset="0"/>
                <a:cs typeface="Segoe UI" panose="020B0502040204020203" pitchFamily="34" charset="0"/>
              </a:rPr>
              <a:t>What will help us remember them?</a:t>
            </a:r>
          </a:p>
          <a:p>
            <a:pPr marL="342900" indent="-342900">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sz="2000" dirty="0" smtClean="0">
                <a:latin typeface="Segoe UI" panose="020B0502040204020203" pitchFamily="34" charset="0"/>
                <a:cs typeface="Segoe UI" panose="020B0502040204020203" pitchFamily="34" charset="0"/>
              </a:rPr>
              <a:t> </a:t>
            </a:r>
            <a:r>
              <a:rPr lang="en-US" sz="2000" dirty="0">
                <a:latin typeface="Segoe UI" panose="020B0502040204020203" pitchFamily="34" charset="0"/>
                <a:cs typeface="Segoe UI" panose="020B0502040204020203" pitchFamily="34" charset="0"/>
              </a:rPr>
              <a:t>What synonym did we learn to use instead of …?</a:t>
            </a:r>
          </a:p>
          <a:p>
            <a:pPr marL="342900" indent="-342900">
              <a:buFont typeface="Arial" panose="020B0604020202020204" pitchFamily="34" charset="0"/>
              <a:buChar char="•"/>
            </a:pPr>
            <a:endParaRPr lang="en-US"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US" sz="2000" dirty="0">
                <a:latin typeface="Segoe UI" panose="020B0502040204020203" pitchFamily="34" charset="0"/>
                <a:cs typeface="Segoe UI" panose="020B0502040204020203" pitchFamily="34" charset="0"/>
              </a:rPr>
              <a:t>What was the difference between shrieked and </a:t>
            </a:r>
            <a:endParaRPr lang="en-US" sz="2000" dirty="0" smtClean="0">
              <a:latin typeface="Segoe UI" panose="020B0502040204020203" pitchFamily="34" charset="0"/>
              <a:cs typeface="Segoe UI" panose="020B0502040204020203" pitchFamily="34" charset="0"/>
            </a:endParaRPr>
          </a:p>
          <a:p>
            <a:r>
              <a:rPr lang="en-US" sz="2000" dirty="0">
                <a:latin typeface="Segoe UI" panose="020B0502040204020203" pitchFamily="34" charset="0"/>
                <a:cs typeface="Segoe UI" panose="020B0502040204020203" pitchFamily="34" charset="0"/>
              </a:rPr>
              <a:t> </a:t>
            </a:r>
            <a:r>
              <a:rPr lang="en-US" sz="2000" dirty="0" smtClean="0">
                <a:latin typeface="Segoe UI" panose="020B0502040204020203" pitchFamily="34" charset="0"/>
                <a:cs typeface="Segoe UI" panose="020B0502040204020203" pitchFamily="34" charset="0"/>
              </a:rPr>
              <a:t>    yelled</a:t>
            </a:r>
            <a:r>
              <a:rPr lang="en-US" sz="2000" dirty="0">
                <a:latin typeface="Segoe UI" panose="020B0502040204020203" pitchFamily="34" charset="0"/>
                <a:cs typeface="Segoe UI" panose="020B0502040204020203" pitchFamily="34" charset="0"/>
              </a:rPr>
              <a:t>? When would we use which?</a:t>
            </a:r>
            <a:endParaRPr lang="en-GB" sz="2000" dirty="0">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endParaRPr lang="en-GB" sz="2400" dirty="0">
              <a:latin typeface="Segoe UI" panose="020B0502040204020203" pitchFamily="34" charset="0"/>
              <a:cs typeface="Segoe UI" panose="020B0502040204020203" pitchFamily="34" charset="0"/>
            </a:endParaRPr>
          </a:p>
        </p:txBody>
      </p:sp>
      <p:sp>
        <p:nvSpPr>
          <p:cNvPr id="4" name="TextBox 3">
            <a:extLst>
              <a:ext uri="{FF2B5EF4-FFF2-40B4-BE49-F238E27FC236}">
                <a16:creationId xmlns:a16="http://schemas.microsoft.com/office/drawing/2014/main" id="{7E1282FF-EAE9-145E-35ED-312B1711865A}"/>
              </a:ext>
            </a:extLst>
          </p:cNvPr>
          <p:cNvSpPr txBox="1"/>
          <p:nvPr/>
        </p:nvSpPr>
        <p:spPr>
          <a:xfrm>
            <a:off x="2795953" y="195942"/>
            <a:ext cx="4957013" cy="600164"/>
          </a:xfrm>
          <a:prstGeom prst="rect">
            <a:avLst/>
          </a:prstGeom>
          <a:noFill/>
        </p:spPr>
        <p:txBody>
          <a:bodyPr wrap="square">
            <a:spAutoFit/>
          </a:bodyPr>
          <a:lstStyle/>
          <a:p>
            <a:r>
              <a:rPr lang="en-US" sz="3300" b="1" dirty="0">
                <a:latin typeface="Segoe UI" panose="020B0502040204020203" pitchFamily="34" charset="0"/>
                <a:cs typeface="Segoe UI" panose="020B0502040204020203" pitchFamily="34" charset="0"/>
              </a:rPr>
              <a:t>Talking and reflecting</a:t>
            </a:r>
          </a:p>
        </p:txBody>
      </p:sp>
    </p:spTree>
    <p:extLst>
      <p:ext uri="{BB962C8B-B14F-4D97-AF65-F5344CB8AC3E}">
        <p14:creationId xmlns:p14="http://schemas.microsoft.com/office/powerpoint/2010/main" val="2503382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Improving </a:t>
            </a:r>
            <a:r>
              <a:rPr lang="en-GB" dirty="0"/>
              <a:t>R</a:t>
            </a:r>
            <a:r>
              <a:rPr lang="en-GB" dirty="0" smtClean="0"/>
              <a:t>eading </a:t>
            </a:r>
            <a:r>
              <a:rPr lang="en-GB" dirty="0"/>
              <a:t>F</a:t>
            </a:r>
            <a:r>
              <a:rPr lang="en-GB" dirty="0" smtClean="0"/>
              <a:t>luency</a:t>
            </a:r>
            <a:endParaRPr lang="en-GB" dirty="0"/>
          </a:p>
        </p:txBody>
      </p:sp>
      <p:sp>
        <p:nvSpPr>
          <p:cNvPr id="3" name="Content Placeholder 2"/>
          <p:cNvSpPr>
            <a:spLocks noGrp="1"/>
          </p:cNvSpPr>
          <p:nvPr>
            <p:ph idx="1"/>
          </p:nvPr>
        </p:nvSpPr>
        <p:spPr/>
        <p:txBody>
          <a:bodyPr/>
          <a:lstStyle/>
          <a:p>
            <a:pPr marL="0" indent="0">
              <a:buNone/>
            </a:pPr>
            <a:r>
              <a:rPr lang="en-GB" dirty="0" smtClean="0"/>
              <a:t>Why is fluency important?</a:t>
            </a:r>
          </a:p>
          <a:p>
            <a:pPr marL="0" indent="0">
              <a:buNone/>
            </a:pPr>
            <a:r>
              <a:rPr lang="en-GB" dirty="0" smtClean="0"/>
              <a:t>What is fluency?</a:t>
            </a:r>
          </a:p>
          <a:p>
            <a:pPr marL="0" indent="0">
              <a:buNone/>
            </a:pPr>
            <a:r>
              <a:rPr lang="en-GB" dirty="0" smtClean="0"/>
              <a:t>How can fluency be improved?</a:t>
            </a:r>
          </a:p>
          <a:p>
            <a:pPr marL="0" indent="0">
              <a:buNone/>
            </a:pPr>
            <a:r>
              <a:rPr lang="en-GB" dirty="0" smtClean="0"/>
              <a:t>Ideas to ensure fluency.</a:t>
            </a:r>
          </a:p>
          <a:p>
            <a:pPr marL="0" indent="0">
              <a:buNone/>
            </a:pPr>
            <a:endParaRPr lang="en-GB" dirty="0"/>
          </a:p>
        </p:txBody>
      </p:sp>
    </p:spTree>
    <p:extLst>
      <p:ext uri="{BB962C8B-B14F-4D97-AF65-F5344CB8AC3E}">
        <p14:creationId xmlns:p14="http://schemas.microsoft.com/office/powerpoint/2010/main" val="34636451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p:nvPr/>
        </p:nvPicPr>
        <p:blipFill>
          <a:blip r:embed="rId2"/>
          <a:stretch>
            <a:fillRect/>
          </a:stretch>
        </p:blipFill>
        <p:spPr>
          <a:xfrm>
            <a:off x="851127" y="1383847"/>
            <a:ext cx="7286625" cy="4359728"/>
          </a:xfrm>
          <a:prstGeom prst="rect">
            <a:avLst/>
          </a:prstGeom>
        </p:spPr>
      </p:pic>
    </p:spTree>
    <p:extLst>
      <p:ext uri="{BB962C8B-B14F-4D97-AF65-F5344CB8AC3E}">
        <p14:creationId xmlns:p14="http://schemas.microsoft.com/office/powerpoint/2010/main" val="4170241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p:cNvPicPr>
          <p:nvPr>
            <p:ph idx="1"/>
          </p:nvPr>
        </p:nvPicPr>
        <p:blipFill>
          <a:blip r:embed="rId2"/>
          <a:stretch>
            <a:fillRect/>
          </a:stretch>
        </p:blipFill>
        <p:spPr>
          <a:xfrm>
            <a:off x="747033" y="1255260"/>
            <a:ext cx="8003041" cy="3969799"/>
          </a:xfrm>
          <a:prstGeom prst="rect">
            <a:avLst/>
          </a:prstGeom>
        </p:spPr>
      </p:pic>
    </p:spTree>
    <p:extLst>
      <p:ext uri="{BB962C8B-B14F-4D97-AF65-F5344CB8AC3E}">
        <p14:creationId xmlns:p14="http://schemas.microsoft.com/office/powerpoint/2010/main" val="463140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4E98413-780A-AE48-F4C2-4DCDA659109E}"/>
              </a:ext>
            </a:extLst>
          </p:cNvPr>
          <p:cNvPicPr>
            <a:picLocks noChangeAspect="1"/>
          </p:cNvPicPr>
          <p:nvPr/>
        </p:nvPicPr>
        <p:blipFill>
          <a:blip r:embed="rId2"/>
          <a:stretch>
            <a:fillRect/>
          </a:stretch>
        </p:blipFill>
        <p:spPr>
          <a:xfrm>
            <a:off x="2851015" y="1138716"/>
            <a:ext cx="3441971" cy="4580569"/>
          </a:xfrm>
          <a:prstGeom prst="rect">
            <a:avLst/>
          </a:prstGeom>
        </p:spPr>
      </p:pic>
    </p:spTree>
    <p:extLst>
      <p:ext uri="{BB962C8B-B14F-4D97-AF65-F5344CB8AC3E}">
        <p14:creationId xmlns:p14="http://schemas.microsoft.com/office/powerpoint/2010/main" val="3903974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grpSp>
        <p:nvGrpSpPr>
          <p:cNvPr id="4" name="Group 3"/>
          <p:cNvGrpSpPr/>
          <p:nvPr/>
        </p:nvGrpSpPr>
        <p:grpSpPr>
          <a:xfrm>
            <a:off x="398009" y="1131095"/>
            <a:ext cx="8247969" cy="3843099"/>
            <a:chOff x="0" y="0"/>
            <a:chExt cx="8363712" cy="4120896"/>
          </a:xfrm>
        </p:grpSpPr>
        <p:pic>
          <p:nvPicPr>
            <p:cNvPr id="5" name="Picture 4"/>
            <p:cNvPicPr/>
            <p:nvPr/>
          </p:nvPicPr>
          <p:blipFill>
            <a:blip r:embed="rId2"/>
            <a:stretch>
              <a:fillRect/>
            </a:stretch>
          </p:blipFill>
          <p:spPr>
            <a:xfrm>
              <a:off x="0" y="0"/>
              <a:ext cx="8363712" cy="4120896"/>
            </a:xfrm>
            <a:prstGeom prst="rect">
              <a:avLst/>
            </a:prstGeom>
          </p:spPr>
        </p:pic>
        <p:sp>
          <p:nvSpPr>
            <p:cNvPr id="6" name="Shape 58"/>
            <p:cNvSpPr/>
            <p:nvPr/>
          </p:nvSpPr>
          <p:spPr>
            <a:xfrm>
              <a:off x="2531364" y="1842516"/>
              <a:ext cx="864108" cy="1511809"/>
            </a:xfrm>
            <a:custGeom>
              <a:avLst/>
              <a:gdLst/>
              <a:ahLst/>
              <a:cxnLst/>
              <a:rect l="0" t="0" r="0" b="0"/>
              <a:pathLst>
                <a:path w="864108" h="1511809">
                  <a:moveTo>
                    <a:pt x="0" y="755904"/>
                  </a:moveTo>
                  <a:cubicBezTo>
                    <a:pt x="0" y="338455"/>
                    <a:pt x="193421" y="0"/>
                    <a:pt x="432054" y="0"/>
                  </a:cubicBezTo>
                  <a:cubicBezTo>
                    <a:pt x="670687" y="0"/>
                    <a:pt x="864108" y="338455"/>
                    <a:pt x="864108" y="755904"/>
                  </a:cubicBezTo>
                  <a:cubicBezTo>
                    <a:pt x="864108" y="1173353"/>
                    <a:pt x="670687" y="1511809"/>
                    <a:pt x="432054" y="1511809"/>
                  </a:cubicBezTo>
                  <a:cubicBezTo>
                    <a:pt x="193421" y="1511809"/>
                    <a:pt x="0" y="1173353"/>
                    <a:pt x="0" y="755904"/>
                  </a:cubicBezTo>
                  <a:close/>
                </a:path>
              </a:pathLst>
            </a:custGeom>
            <a:ln w="57912" cap="flat">
              <a:round/>
            </a:ln>
          </p:spPr>
          <p:style>
            <a:lnRef idx="1">
              <a:srgbClr val="000000"/>
            </a:lnRef>
            <a:fillRef idx="0">
              <a:srgbClr val="000000">
                <a:alpha val="0"/>
              </a:srgbClr>
            </a:fillRef>
            <a:effectRef idx="0">
              <a:scrgbClr r="0" g="0" b="0"/>
            </a:effectRef>
            <a:fontRef idx="none"/>
          </p:style>
          <p:txBody>
            <a:bodyPr/>
            <a:lstStyle/>
            <a:p>
              <a:endParaRPr lang="en-GB" sz="1350"/>
            </a:p>
          </p:txBody>
        </p:sp>
      </p:grpSp>
    </p:spTree>
    <p:extLst>
      <p:ext uri="{BB962C8B-B14F-4D97-AF65-F5344CB8AC3E}">
        <p14:creationId xmlns:p14="http://schemas.microsoft.com/office/powerpoint/2010/main" val="2473221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092206" y="-2643318"/>
            <a:ext cx="5943860" cy="11430003"/>
          </a:xfrm>
          <a:prstGeom prst="rect">
            <a:avLst/>
          </a:prstGeom>
        </p:spPr>
      </p:pic>
    </p:spTree>
    <p:extLst>
      <p:ext uri="{BB962C8B-B14F-4D97-AF65-F5344CB8AC3E}">
        <p14:creationId xmlns:p14="http://schemas.microsoft.com/office/powerpoint/2010/main" val="309847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2189722" y="-1266528"/>
            <a:ext cx="5415188" cy="8282357"/>
          </a:xfrm>
        </p:spPr>
      </p:pic>
    </p:spTree>
    <p:extLst>
      <p:ext uri="{BB962C8B-B14F-4D97-AF65-F5344CB8AC3E}">
        <p14:creationId xmlns:p14="http://schemas.microsoft.com/office/powerpoint/2010/main" val="36449596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759825" y="-2078182"/>
            <a:ext cx="6858000" cy="11014363"/>
          </a:xfrm>
          <a:prstGeom prst="rect">
            <a:avLst/>
          </a:prstGeom>
        </p:spPr>
      </p:pic>
    </p:spTree>
    <p:extLst>
      <p:ext uri="{BB962C8B-B14F-4D97-AF65-F5344CB8AC3E}">
        <p14:creationId xmlns:p14="http://schemas.microsoft.com/office/powerpoint/2010/main" val="3929659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I Read What's Your Superpower? Display Lettering - Twink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7008" y="457202"/>
            <a:ext cx="8299938" cy="5376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409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Video:</a:t>
            </a:r>
            <a:br>
              <a:rPr lang="en-GB" dirty="0" smtClean="0"/>
            </a:br>
            <a:endParaRPr lang="en-GB" dirty="0"/>
          </a:p>
        </p:txBody>
      </p:sp>
      <p:sp>
        <p:nvSpPr>
          <p:cNvPr id="3" name="Content Placeholder 2"/>
          <p:cNvSpPr>
            <a:spLocks noGrp="1"/>
          </p:cNvSpPr>
          <p:nvPr>
            <p:ph idx="1"/>
          </p:nvPr>
        </p:nvSpPr>
        <p:spPr/>
        <p:txBody>
          <a:bodyPr/>
          <a:lstStyle/>
          <a:p>
            <a:r>
              <a:rPr lang="en-GB" dirty="0">
                <a:hlinkClick r:id="rId2"/>
              </a:rPr>
              <a:t>https</a:t>
            </a:r>
            <a:r>
              <a:rPr lang="en-GB">
                <a:hlinkClick r:id="rId2"/>
              </a:rPr>
              <a:t>://</a:t>
            </a:r>
            <a:r>
              <a:rPr lang="en-GB" smtClean="0">
                <a:hlinkClick r:id="rId2"/>
              </a:rPr>
              <a:t>www.youtube.com/watch?v=g4Nf0Hcuv4Y</a:t>
            </a:r>
            <a:endParaRPr lang="en-GB" smtClean="0"/>
          </a:p>
          <a:p>
            <a:endParaRPr lang="en-GB" dirty="0"/>
          </a:p>
        </p:txBody>
      </p:sp>
    </p:spTree>
    <p:extLst>
      <p:ext uri="{BB962C8B-B14F-4D97-AF65-F5344CB8AC3E}">
        <p14:creationId xmlns:p14="http://schemas.microsoft.com/office/powerpoint/2010/main" val="26440288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2" y="2286001"/>
            <a:ext cx="7704667" cy="1981200"/>
          </a:xfrm>
        </p:spPr>
        <p:txBody>
          <a:bodyPr>
            <a:normAutofit fontScale="90000"/>
          </a:bodyPr>
          <a:lstStyle/>
          <a:p>
            <a:r>
              <a:rPr lang="en-GB" dirty="0" smtClean="0"/>
              <a:t>Thank you so much for attending.</a:t>
            </a:r>
            <a:br>
              <a:rPr lang="en-GB" dirty="0" smtClean="0"/>
            </a:br>
            <a:r>
              <a:rPr lang="en-GB" dirty="0"/>
              <a:t/>
            </a:r>
            <a:br>
              <a:rPr lang="en-GB" dirty="0"/>
            </a:br>
            <a:r>
              <a:rPr lang="en-GB" dirty="0" smtClean="0"/>
              <a:t>Please remember to take your Christmas present idea that will last all year!</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5561245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5A212DC13B832498493F8D22AC5C7D5" ma:contentTypeVersion="14" ma:contentTypeDescription="Create a new document." ma:contentTypeScope="" ma:versionID="71fa982c8b23106f745dd28f200c862b">
  <xsd:schema xmlns:xsd="http://www.w3.org/2001/XMLSchema" xmlns:xs="http://www.w3.org/2001/XMLSchema" xmlns:p="http://schemas.microsoft.com/office/2006/metadata/properties" xmlns:ns3="31b41feb-6c80-46c0-8c69-0cc8fc873ec5" xmlns:ns4="7d4b4291-b4a9-41dd-ae1a-c7fe1f5489b5" targetNamespace="http://schemas.microsoft.com/office/2006/metadata/properties" ma:root="true" ma:fieldsID="ce53c59b91b67b02de7d2d8a49816928" ns3:_="" ns4:_="">
    <xsd:import namespace="31b41feb-6c80-46c0-8c69-0cc8fc873ec5"/>
    <xsd:import namespace="7d4b4291-b4a9-41dd-ae1a-c7fe1f5489b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b41feb-6c80-46c0-8c69-0cc8fc873e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d4b4291-b4a9-41dd-ae1a-c7fe1f5489b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5A197F-595B-4768-8991-F964D93EF369}">
  <ds:schemaRefs>
    <ds:schemaRef ds:uri="http://purl.org/dc/terms/"/>
    <ds:schemaRef ds:uri="http://schemas.microsoft.com/office/2006/documentManagement/types"/>
    <ds:schemaRef ds:uri="31b41feb-6c80-46c0-8c69-0cc8fc873ec5"/>
    <ds:schemaRef ds:uri="7d4b4291-b4a9-41dd-ae1a-c7fe1f5489b5"/>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02D4B4CB-C0C8-4948-AC32-50116FF04349}">
  <ds:schemaRefs>
    <ds:schemaRef ds:uri="http://schemas.microsoft.com/sharepoint/v3/contenttype/forms"/>
  </ds:schemaRefs>
</ds:datastoreItem>
</file>

<file path=customXml/itemProps3.xml><?xml version="1.0" encoding="utf-8"?>
<ds:datastoreItem xmlns:ds="http://schemas.openxmlformats.org/officeDocument/2006/customXml" ds:itemID="{6DB54C35-656A-42DB-8E55-6ACA1A4DE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b41feb-6c80-46c0-8c69-0cc8fc873ec5"/>
    <ds:schemaRef ds:uri="7d4b4291-b4a9-41dd-ae1a-c7fe1f5489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TM03457496[[fn=Parallax]]</Template>
  <TotalTime>2610</TotalTime>
  <Words>1078</Words>
  <Application>Microsoft Office PowerPoint</Application>
  <PresentationFormat>On-screen Show (4:3)</PresentationFormat>
  <Paragraphs>131</Paragraphs>
  <Slides>36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Arial</vt:lpstr>
      <vt:lpstr>Arial Black</vt:lpstr>
      <vt:lpstr>Bradley Hand ITC</vt:lpstr>
      <vt:lpstr>Calibri</vt:lpstr>
      <vt:lpstr>canada-type-gibson</vt:lpstr>
      <vt:lpstr>Comic Sans MS</vt:lpstr>
      <vt:lpstr>Corbel</vt:lpstr>
      <vt:lpstr>inherit</vt:lpstr>
      <vt:lpstr>Segoe UI</vt:lpstr>
      <vt:lpstr>Times New Roman</vt:lpstr>
      <vt:lpstr>Parallax</vt:lpstr>
      <vt:lpstr>  Working Together to Support Reading Progress.</vt:lpstr>
      <vt:lpstr>Reading</vt:lpstr>
      <vt:lpstr>PowerPoint Presentation</vt:lpstr>
      <vt:lpstr>Home reading</vt:lpstr>
      <vt:lpstr>PowerPoint Presentation</vt:lpstr>
      <vt:lpstr>PowerPoint Presentation</vt:lpstr>
      <vt:lpstr>2. Social Skills</vt:lpstr>
      <vt:lpstr>3. Creative Thinking</vt:lpstr>
      <vt:lpstr>4. An opportunity for cross-curricular learning   Reading gives your child a huge amount of cross-curricular learning without it feeling like they’re learning.   Getting their noses into a book lets them learn about history, science, geography and much more.  </vt:lpstr>
      <vt:lpstr>5. Children who read are the best writers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Improving Reading Fluency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Video: </vt:lpstr>
      <vt:lpstr>Thank you so much for attending.  Please remember to take your Christmas present idea that will last all year!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 Neall</dc:creator>
  <cp:lastModifiedBy>Head</cp:lastModifiedBy>
  <cp:revision>110</cp:revision>
  <dcterms:created xsi:type="dcterms:W3CDTF">2021-09-24T13:21:19Z</dcterms:created>
  <dcterms:modified xsi:type="dcterms:W3CDTF">2023-11-29T07:32:05Z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0x01010045A212DC13B832498493F8D22AC5C7D5</vt:lpwstr>
  </property>
</Properties>
</file>