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84" r:id="rId1"/>
  </p:sldMasterIdLst>
  <p:sldIdLst>
    <p:sldId id="256" r:id="rId2"/>
    <p:sldId id="259" r:id="rId3"/>
    <p:sldId id="258" r:id="rId4"/>
    <p:sldId id="260" r:id="rId5"/>
    <p:sldId id="261" r:id="rId6"/>
    <p:sldId id="276" r:id="rId7"/>
    <p:sldId id="284" r:id="rId8"/>
    <p:sldId id="285" r:id="rId9"/>
    <p:sldId id="282" r:id="rId10"/>
    <p:sldId id="283" r:id="rId11"/>
    <p:sldId id="273" r:id="rId12"/>
    <p:sldId id="274" r:id="rId13"/>
    <p:sldId id="262" r:id="rId14"/>
    <p:sldId id="265" r:id="rId15"/>
    <p:sldId id="267" r:id="rId16"/>
    <p:sldId id="275" r:id="rId17"/>
    <p:sldId id="270" r:id="rId18"/>
    <p:sldId id="286" r:id="rId19"/>
    <p:sldId id="271"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F12B47D-A841-40BC-9012-78E7E7B7529A}" v="1" dt="2024-04-07T12:41:53.40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853" autoAdjust="0"/>
    <p:restoredTop sz="94713"/>
  </p:normalViewPr>
  <p:slideViewPr>
    <p:cSldViewPr snapToGrid="0" snapToObjects="1">
      <p:cViewPr varScale="1">
        <p:scale>
          <a:sx n="111" d="100"/>
          <a:sy n="111" d="100"/>
        </p:scale>
        <p:origin x="31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B06725-DA3B-0540-96D9-E442711EBFC3}"/>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0DB3556A-B835-194C-BC57-0B6313F506A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AD35923-FD97-3E48-9A30-7E1D865B073F}"/>
              </a:ext>
            </a:extLst>
          </p:cNvPr>
          <p:cNvSpPr>
            <a:spLocks noGrp="1"/>
          </p:cNvSpPr>
          <p:nvPr>
            <p:ph type="dt" sz="half" idx="10"/>
          </p:nvPr>
        </p:nvSpPr>
        <p:spPr/>
        <p:txBody>
          <a:bodyPr/>
          <a:lstStyle/>
          <a:p>
            <a:fld id="{C5247200-1D9F-A94C-A917-A597063C226B}" type="datetimeFigureOut">
              <a:rPr lang="en-US" smtClean="0"/>
              <a:t>6/22/2026</a:t>
            </a:fld>
            <a:endParaRPr lang="en-US"/>
          </a:p>
        </p:txBody>
      </p:sp>
      <p:sp>
        <p:nvSpPr>
          <p:cNvPr id="5" name="Footer Placeholder 4">
            <a:extLst>
              <a:ext uri="{FF2B5EF4-FFF2-40B4-BE49-F238E27FC236}">
                <a16:creationId xmlns:a16="http://schemas.microsoft.com/office/drawing/2014/main" id="{B92CB842-7D3E-264E-9853-1F7AA4843E9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3F35F02-2AA7-684F-8069-F6E7816F52B4}"/>
              </a:ext>
            </a:extLst>
          </p:cNvPr>
          <p:cNvSpPr>
            <a:spLocks noGrp="1"/>
          </p:cNvSpPr>
          <p:nvPr>
            <p:ph type="sldNum" sz="quarter" idx="12"/>
          </p:nvPr>
        </p:nvSpPr>
        <p:spPr/>
        <p:txBody>
          <a:bodyPr/>
          <a:lstStyle/>
          <a:p>
            <a:fld id="{1D1725D9-7999-BA4D-A29D-DAF7B3C41230}" type="slidenum">
              <a:rPr lang="en-US" smtClean="0"/>
              <a:t>‹#›</a:t>
            </a:fld>
            <a:endParaRPr lang="en-US"/>
          </a:p>
        </p:txBody>
      </p:sp>
    </p:spTree>
    <p:extLst>
      <p:ext uri="{BB962C8B-B14F-4D97-AF65-F5344CB8AC3E}">
        <p14:creationId xmlns:p14="http://schemas.microsoft.com/office/powerpoint/2010/main" val="33659595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C969A9-E725-5249-BA6D-2F2A18FE16C6}"/>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C83C1CD6-1A8A-AD43-92E8-8DF0534738B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95A2259-277E-AD42-AB2F-006DD4D8AE2A}"/>
              </a:ext>
            </a:extLst>
          </p:cNvPr>
          <p:cNvSpPr>
            <a:spLocks noGrp="1"/>
          </p:cNvSpPr>
          <p:nvPr>
            <p:ph type="dt" sz="half" idx="10"/>
          </p:nvPr>
        </p:nvSpPr>
        <p:spPr/>
        <p:txBody>
          <a:bodyPr/>
          <a:lstStyle/>
          <a:p>
            <a:fld id="{C5247200-1D9F-A94C-A917-A597063C226B}" type="datetimeFigureOut">
              <a:rPr lang="en-US" smtClean="0"/>
              <a:t>6/22/2026</a:t>
            </a:fld>
            <a:endParaRPr lang="en-US"/>
          </a:p>
        </p:txBody>
      </p:sp>
      <p:sp>
        <p:nvSpPr>
          <p:cNvPr id="5" name="Footer Placeholder 4">
            <a:extLst>
              <a:ext uri="{FF2B5EF4-FFF2-40B4-BE49-F238E27FC236}">
                <a16:creationId xmlns:a16="http://schemas.microsoft.com/office/drawing/2014/main" id="{F5118402-F678-D748-AA60-22C4B11F609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588D25A-AD2C-AB4A-BEC9-3150700C56CA}"/>
              </a:ext>
            </a:extLst>
          </p:cNvPr>
          <p:cNvSpPr>
            <a:spLocks noGrp="1"/>
          </p:cNvSpPr>
          <p:nvPr>
            <p:ph type="sldNum" sz="quarter" idx="12"/>
          </p:nvPr>
        </p:nvSpPr>
        <p:spPr/>
        <p:txBody>
          <a:bodyPr/>
          <a:lstStyle/>
          <a:p>
            <a:fld id="{1D1725D9-7999-BA4D-A29D-DAF7B3C41230}" type="slidenum">
              <a:rPr lang="en-US" smtClean="0"/>
              <a:t>‹#›</a:t>
            </a:fld>
            <a:endParaRPr lang="en-US"/>
          </a:p>
        </p:txBody>
      </p:sp>
    </p:spTree>
    <p:extLst>
      <p:ext uri="{BB962C8B-B14F-4D97-AF65-F5344CB8AC3E}">
        <p14:creationId xmlns:p14="http://schemas.microsoft.com/office/powerpoint/2010/main" val="8715594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A923CE-B2BB-1046-8E31-2778EB889D03}"/>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56A33857-1C54-0242-B0E0-BBE24C4E9F5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62CFBF2-59C5-DA41-B972-0B2121917BA2}"/>
              </a:ext>
            </a:extLst>
          </p:cNvPr>
          <p:cNvSpPr>
            <a:spLocks noGrp="1"/>
          </p:cNvSpPr>
          <p:nvPr>
            <p:ph type="dt" sz="half" idx="10"/>
          </p:nvPr>
        </p:nvSpPr>
        <p:spPr/>
        <p:txBody>
          <a:bodyPr/>
          <a:lstStyle/>
          <a:p>
            <a:fld id="{C5247200-1D9F-A94C-A917-A597063C226B}" type="datetimeFigureOut">
              <a:rPr lang="en-US" smtClean="0"/>
              <a:t>6/22/2026</a:t>
            </a:fld>
            <a:endParaRPr lang="en-US"/>
          </a:p>
        </p:txBody>
      </p:sp>
      <p:sp>
        <p:nvSpPr>
          <p:cNvPr id="5" name="Footer Placeholder 4">
            <a:extLst>
              <a:ext uri="{FF2B5EF4-FFF2-40B4-BE49-F238E27FC236}">
                <a16:creationId xmlns:a16="http://schemas.microsoft.com/office/drawing/2014/main" id="{DA5ED90C-C5AA-CC4F-BD85-DA7916A80A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4332226-AE9A-FB48-B95E-8DDE7BAB0485}"/>
              </a:ext>
            </a:extLst>
          </p:cNvPr>
          <p:cNvSpPr>
            <a:spLocks noGrp="1"/>
          </p:cNvSpPr>
          <p:nvPr>
            <p:ph type="sldNum" sz="quarter" idx="12"/>
          </p:nvPr>
        </p:nvSpPr>
        <p:spPr/>
        <p:txBody>
          <a:bodyPr/>
          <a:lstStyle/>
          <a:p>
            <a:fld id="{1D1725D9-7999-BA4D-A29D-DAF7B3C41230}" type="slidenum">
              <a:rPr lang="en-US" smtClean="0"/>
              <a:t>‹#›</a:t>
            </a:fld>
            <a:endParaRPr lang="en-US"/>
          </a:p>
        </p:txBody>
      </p:sp>
    </p:spTree>
    <p:extLst>
      <p:ext uri="{BB962C8B-B14F-4D97-AF65-F5344CB8AC3E}">
        <p14:creationId xmlns:p14="http://schemas.microsoft.com/office/powerpoint/2010/main" val="3519513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1A8005-18B7-EA4C-8D8F-2B2EA698B72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4ADA9E7-780D-B54F-AFD2-3FE9A8CE8C7D}"/>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07AE663-73F5-B342-8B9B-6C85259ECCEE}"/>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3E13D2DA-7EBB-C142-866A-538A55C75FEE}"/>
              </a:ext>
            </a:extLst>
          </p:cNvPr>
          <p:cNvSpPr>
            <a:spLocks noGrp="1"/>
          </p:cNvSpPr>
          <p:nvPr>
            <p:ph type="dt" sz="half" idx="10"/>
          </p:nvPr>
        </p:nvSpPr>
        <p:spPr/>
        <p:txBody>
          <a:bodyPr/>
          <a:lstStyle/>
          <a:p>
            <a:fld id="{C5247200-1D9F-A94C-A917-A597063C226B}" type="datetimeFigureOut">
              <a:rPr lang="en-US" smtClean="0"/>
              <a:t>6/22/2026</a:t>
            </a:fld>
            <a:endParaRPr lang="en-US"/>
          </a:p>
        </p:txBody>
      </p:sp>
      <p:sp>
        <p:nvSpPr>
          <p:cNvPr id="6" name="Footer Placeholder 5">
            <a:extLst>
              <a:ext uri="{FF2B5EF4-FFF2-40B4-BE49-F238E27FC236}">
                <a16:creationId xmlns:a16="http://schemas.microsoft.com/office/drawing/2014/main" id="{CCCF01B3-7AA8-EB48-B401-79B81FED2DC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68D50A1-F262-6C46-856C-0F90579CCE11}"/>
              </a:ext>
            </a:extLst>
          </p:cNvPr>
          <p:cNvSpPr>
            <a:spLocks noGrp="1"/>
          </p:cNvSpPr>
          <p:nvPr>
            <p:ph type="sldNum" sz="quarter" idx="12"/>
          </p:nvPr>
        </p:nvSpPr>
        <p:spPr/>
        <p:txBody>
          <a:bodyPr/>
          <a:lstStyle/>
          <a:p>
            <a:fld id="{1D1725D9-7999-BA4D-A29D-DAF7B3C41230}" type="slidenum">
              <a:rPr lang="en-US" smtClean="0"/>
              <a:t>‹#›</a:t>
            </a:fld>
            <a:endParaRPr lang="en-US"/>
          </a:p>
        </p:txBody>
      </p:sp>
    </p:spTree>
    <p:extLst>
      <p:ext uri="{BB962C8B-B14F-4D97-AF65-F5344CB8AC3E}">
        <p14:creationId xmlns:p14="http://schemas.microsoft.com/office/powerpoint/2010/main" val="17309242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17529D-C281-8342-9BB5-24E463B79532}"/>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7E0215C-221F-B54B-B60A-E985A335D79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55FE7086-1058-CC4A-9F2A-2CF8573CEECC}"/>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7C12195A-E7DB-854D-8D31-0B58E0BB1E8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C95C0A90-F679-974E-A44E-40C29020972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FEC45253-1CC7-A44F-BADB-BB4C127B4D97}"/>
              </a:ext>
            </a:extLst>
          </p:cNvPr>
          <p:cNvSpPr>
            <a:spLocks noGrp="1"/>
          </p:cNvSpPr>
          <p:nvPr>
            <p:ph type="dt" sz="half" idx="10"/>
          </p:nvPr>
        </p:nvSpPr>
        <p:spPr/>
        <p:txBody>
          <a:bodyPr/>
          <a:lstStyle/>
          <a:p>
            <a:fld id="{C5247200-1D9F-A94C-A917-A597063C226B}" type="datetimeFigureOut">
              <a:rPr lang="en-US" smtClean="0"/>
              <a:t>6/22/2026</a:t>
            </a:fld>
            <a:endParaRPr lang="en-US"/>
          </a:p>
        </p:txBody>
      </p:sp>
      <p:sp>
        <p:nvSpPr>
          <p:cNvPr id="8" name="Footer Placeholder 7">
            <a:extLst>
              <a:ext uri="{FF2B5EF4-FFF2-40B4-BE49-F238E27FC236}">
                <a16:creationId xmlns:a16="http://schemas.microsoft.com/office/drawing/2014/main" id="{2E66FD16-B4F1-1841-B55A-DAC692C3D3C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B3FBFA4-B6DE-5E4F-9D73-ED03051D7EE0}"/>
              </a:ext>
            </a:extLst>
          </p:cNvPr>
          <p:cNvSpPr>
            <a:spLocks noGrp="1"/>
          </p:cNvSpPr>
          <p:nvPr>
            <p:ph type="sldNum" sz="quarter" idx="12"/>
          </p:nvPr>
        </p:nvSpPr>
        <p:spPr/>
        <p:txBody>
          <a:bodyPr/>
          <a:lstStyle/>
          <a:p>
            <a:fld id="{1D1725D9-7999-BA4D-A29D-DAF7B3C41230}" type="slidenum">
              <a:rPr lang="en-US" smtClean="0"/>
              <a:t>‹#›</a:t>
            </a:fld>
            <a:endParaRPr lang="en-US"/>
          </a:p>
        </p:txBody>
      </p:sp>
    </p:spTree>
    <p:extLst>
      <p:ext uri="{BB962C8B-B14F-4D97-AF65-F5344CB8AC3E}">
        <p14:creationId xmlns:p14="http://schemas.microsoft.com/office/powerpoint/2010/main" val="21641443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1085D3-910F-9347-9676-7C08CE060F14}"/>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DB579B1F-A104-AE46-B037-0030F277E517}"/>
              </a:ext>
            </a:extLst>
          </p:cNvPr>
          <p:cNvSpPr>
            <a:spLocks noGrp="1"/>
          </p:cNvSpPr>
          <p:nvPr>
            <p:ph type="dt" sz="half" idx="10"/>
          </p:nvPr>
        </p:nvSpPr>
        <p:spPr/>
        <p:txBody>
          <a:bodyPr/>
          <a:lstStyle/>
          <a:p>
            <a:fld id="{C5247200-1D9F-A94C-A917-A597063C226B}" type="datetimeFigureOut">
              <a:rPr lang="en-US" smtClean="0"/>
              <a:t>6/22/2026</a:t>
            </a:fld>
            <a:endParaRPr lang="en-US"/>
          </a:p>
        </p:txBody>
      </p:sp>
      <p:sp>
        <p:nvSpPr>
          <p:cNvPr id="4" name="Footer Placeholder 3">
            <a:extLst>
              <a:ext uri="{FF2B5EF4-FFF2-40B4-BE49-F238E27FC236}">
                <a16:creationId xmlns:a16="http://schemas.microsoft.com/office/drawing/2014/main" id="{02BB9265-DFCA-6942-A025-63D3321631F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A89B165-629F-9645-A8EC-08FC0D7B02A7}"/>
              </a:ext>
            </a:extLst>
          </p:cNvPr>
          <p:cNvSpPr>
            <a:spLocks noGrp="1"/>
          </p:cNvSpPr>
          <p:nvPr>
            <p:ph type="sldNum" sz="quarter" idx="12"/>
          </p:nvPr>
        </p:nvSpPr>
        <p:spPr/>
        <p:txBody>
          <a:bodyPr/>
          <a:lstStyle/>
          <a:p>
            <a:fld id="{1D1725D9-7999-BA4D-A29D-DAF7B3C41230}" type="slidenum">
              <a:rPr lang="en-US" smtClean="0"/>
              <a:t>‹#›</a:t>
            </a:fld>
            <a:endParaRPr lang="en-US"/>
          </a:p>
        </p:txBody>
      </p:sp>
    </p:spTree>
    <p:extLst>
      <p:ext uri="{BB962C8B-B14F-4D97-AF65-F5344CB8AC3E}">
        <p14:creationId xmlns:p14="http://schemas.microsoft.com/office/powerpoint/2010/main" val="9789103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5A79284-52C9-6A4D-8809-23938F51120F}"/>
              </a:ext>
            </a:extLst>
          </p:cNvPr>
          <p:cNvSpPr>
            <a:spLocks noGrp="1"/>
          </p:cNvSpPr>
          <p:nvPr>
            <p:ph type="dt" sz="half" idx="10"/>
          </p:nvPr>
        </p:nvSpPr>
        <p:spPr/>
        <p:txBody>
          <a:bodyPr/>
          <a:lstStyle/>
          <a:p>
            <a:fld id="{C5247200-1D9F-A94C-A917-A597063C226B}" type="datetimeFigureOut">
              <a:rPr lang="en-US" smtClean="0"/>
              <a:t>6/22/2026</a:t>
            </a:fld>
            <a:endParaRPr lang="en-US"/>
          </a:p>
        </p:txBody>
      </p:sp>
      <p:sp>
        <p:nvSpPr>
          <p:cNvPr id="3" name="Footer Placeholder 2">
            <a:extLst>
              <a:ext uri="{FF2B5EF4-FFF2-40B4-BE49-F238E27FC236}">
                <a16:creationId xmlns:a16="http://schemas.microsoft.com/office/drawing/2014/main" id="{D01602DF-4709-A64F-A8DD-F3379842C1F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347112E-1D84-B84B-B5F1-DA5A81FD7270}"/>
              </a:ext>
            </a:extLst>
          </p:cNvPr>
          <p:cNvSpPr>
            <a:spLocks noGrp="1"/>
          </p:cNvSpPr>
          <p:nvPr>
            <p:ph type="sldNum" sz="quarter" idx="12"/>
          </p:nvPr>
        </p:nvSpPr>
        <p:spPr/>
        <p:txBody>
          <a:bodyPr/>
          <a:lstStyle/>
          <a:p>
            <a:fld id="{1D1725D9-7999-BA4D-A29D-DAF7B3C41230}" type="slidenum">
              <a:rPr lang="en-US" smtClean="0"/>
              <a:t>‹#›</a:t>
            </a:fld>
            <a:endParaRPr lang="en-US"/>
          </a:p>
        </p:txBody>
      </p:sp>
    </p:spTree>
    <p:extLst>
      <p:ext uri="{BB962C8B-B14F-4D97-AF65-F5344CB8AC3E}">
        <p14:creationId xmlns:p14="http://schemas.microsoft.com/office/powerpoint/2010/main" val="12884014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9CE6C3-2A30-924D-B057-F2E5EEAB754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9F1194D2-31DD-3441-80BD-5F6C74B1B19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C98F5414-3F15-AF46-B3CF-123052C09BA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6FE2C89-C7B4-DC4B-B55C-47DB6E87F157}"/>
              </a:ext>
            </a:extLst>
          </p:cNvPr>
          <p:cNvSpPr>
            <a:spLocks noGrp="1"/>
          </p:cNvSpPr>
          <p:nvPr>
            <p:ph type="dt" sz="half" idx="10"/>
          </p:nvPr>
        </p:nvSpPr>
        <p:spPr/>
        <p:txBody>
          <a:bodyPr/>
          <a:lstStyle/>
          <a:p>
            <a:fld id="{C5247200-1D9F-A94C-A917-A597063C226B}" type="datetimeFigureOut">
              <a:rPr lang="en-US" smtClean="0"/>
              <a:t>6/22/2026</a:t>
            </a:fld>
            <a:endParaRPr lang="en-US"/>
          </a:p>
        </p:txBody>
      </p:sp>
      <p:sp>
        <p:nvSpPr>
          <p:cNvPr id="6" name="Footer Placeholder 5">
            <a:extLst>
              <a:ext uri="{FF2B5EF4-FFF2-40B4-BE49-F238E27FC236}">
                <a16:creationId xmlns:a16="http://schemas.microsoft.com/office/drawing/2014/main" id="{11268B14-903B-1442-B95D-EC9BE5C7FF1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C6A7C27-4332-A645-B883-7861F71BCE4C}"/>
              </a:ext>
            </a:extLst>
          </p:cNvPr>
          <p:cNvSpPr>
            <a:spLocks noGrp="1"/>
          </p:cNvSpPr>
          <p:nvPr>
            <p:ph type="sldNum" sz="quarter" idx="12"/>
          </p:nvPr>
        </p:nvSpPr>
        <p:spPr/>
        <p:txBody>
          <a:bodyPr/>
          <a:lstStyle/>
          <a:p>
            <a:fld id="{1D1725D9-7999-BA4D-A29D-DAF7B3C41230}" type="slidenum">
              <a:rPr lang="en-US" smtClean="0"/>
              <a:t>‹#›</a:t>
            </a:fld>
            <a:endParaRPr lang="en-US"/>
          </a:p>
        </p:txBody>
      </p:sp>
    </p:spTree>
    <p:extLst>
      <p:ext uri="{BB962C8B-B14F-4D97-AF65-F5344CB8AC3E}">
        <p14:creationId xmlns:p14="http://schemas.microsoft.com/office/powerpoint/2010/main" val="8054142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0E6A9B-93BA-BB46-A18D-A11C2972426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56AD7752-F6B2-8845-8834-CCB6A00E594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22F71DF-2536-F644-AE2A-6F78304BBBC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A0EA35C-E196-1945-A237-98AB642142CC}"/>
              </a:ext>
            </a:extLst>
          </p:cNvPr>
          <p:cNvSpPr>
            <a:spLocks noGrp="1"/>
          </p:cNvSpPr>
          <p:nvPr>
            <p:ph type="dt" sz="half" idx="10"/>
          </p:nvPr>
        </p:nvSpPr>
        <p:spPr/>
        <p:txBody>
          <a:bodyPr/>
          <a:lstStyle/>
          <a:p>
            <a:fld id="{C5247200-1D9F-A94C-A917-A597063C226B}" type="datetimeFigureOut">
              <a:rPr lang="en-US" smtClean="0"/>
              <a:t>6/22/2026</a:t>
            </a:fld>
            <a:endParaRPr lang="en-US"/>
          </a:p>
        </p:txBody>
      </p:sp>
      <p:sp>
        <p:nvSpPr>
          <p:cNvPr id="6" name="Footer Placeholder 5">
            <a:extLst>
              <a:ext uri="{FF2B5EF4-FFF2-40B4-BE49-F238E27FC236}">
                <a16:creationId xmlns:a16="http://schemas.microsoft.com/office/drawing/2014/main" id="{BC7ECFA9-4DAB-8641-9C3A-D5C5631BF4A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DBF2160-4146-EA43-A767-2376C22D4205}"/>
              </a:ext>
            </a:extLst>
          </p:cNvPr>
          <p:cNvSpPr>
            <a:spLocks noGrp="1"/>
          </p:cNvSpPr>
          <p:nvPr>
            <p:ph type="sldNum" sz="quarter" idx="12"/>
          </p:nvPr>
        </p:nvSpPr>
        <p:spPr/>
        <p:txBody>
          <a:bodyPr/>
          <a:lstStyle/>
          <a:p>
            <a:fld id="{1D1725D9-7999-BA4D-A29D-DAF7B3C41230}" type="slidenum">
              <a:rPr lang="en-US" smtClean="0"/>
              <a:t>‹#›</a:t>
            </a:fld>
            <a:endParaRPr lang="en-US"/>
          </a:p>
        </p:txBody>
      </p:sp>
    </p:spTree>
    <p:extLst>
      <p:ext uri="{BB962C8B-B14F-4D97-AF65-F5344CB8AC3E}">
        <p14:creationId xmlns:p14="http://schemas.microsoft.com/office/powerpoint/2010/main" val="10249031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EA4BFC-C270-5741-A2A9-45B91C35F079}"/>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BA7710BE-4689-0C4E-943B-089B0F76997C}"/>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5356B1F-9F9A-564B-B602-F738DFEAA0F9}"/>
              </a:ext>
            </a:extLst>
          </p:cNvPr>
          <p:cNvSpPr>
            <a:spLocks noGrp="1"/>
          </p:cNvSpPr>
          <p:nvPr>
            <p:ph type="dt" sz="half" idx="10"/>
          </p:nvPr>
        </p:nvSpPr>
        <p:spPr/>
        <p:txBody>
          <a:bodyPr/>
          <a:lstStyle/>
          <a:p>
            <a:fld id="{C5247200-1D9F-A94C-A917-A597063C226B}" type="datetimeFigureOut">
              <a:rPr lang="en-US" smtClean="0"/>
              <a:t>6/22/2026</a:t>
            </a:fld>
            <a:endParaRPr lang="en-US"/>
          </a:p>
        </p:txBody>
      </p:sp>
      <p:sp>
        <p:nvSpPr>
          <p:cNvPr id="5" name="Footer Placeholder 4">
            <a:extLst>
              <a:ext uri="{FF2B5EF4-FFF2-40B4-BE49-F238E27FC236}">
                <a16:creationId xmlns:a16="http://schemas.microsoft.com/office/drawing/2014/main" id="{C3D1DDFB-59F6-ED48-AD24-1F05522E72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B1ED714-8810-F143-A332-D69FB134D03C}"/>
              </a:ext>
            </a:extLst>
          </p:cNvPr>
          <p:cNvSpPr>
            <a:spLocks noGrp="1"/>
          </p:cNvSpPr>
          <p:nvPr>
            <p:ph type="sldNum" sz="quarter" idx="12"/>
          </p:nvPr>
        </p:nvSpPr>
        <p:spPr/>
        <p:txBody>
          <a:bodyPr/>
          <a:lstStyle/>
          <a:p>
            <a:fld id="{1D1725D9-7999-BA4D-A29D-DAF7B3C41230}" type="slidenum">
              <a:rPr lang="en-US" smtClean="0"/>
              <a:t>‹#›</a:t>
            </a:fld>
            <a:endParaRPr lang="en-US"/>
          </a:p>
        </p:txBody>
      </p:sp>
    </p:spTree>
    <p:extLst>
      <p:ext uri="{BB962C8B-B14F-4D97-AF65-F5344CB8AC3E}">
        <p14:creationId xmlns:p14="http://schemas.microsoft.com/office/powerpoint/2010/main" val="10494175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C349C59-EB9F-BD45-B0EB-EC6DB4E47733}"/>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2FCC6EE6-DC99-F44D-8CB6-80C23FB4F048}"/>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EA74150-83DF-144F-85B0-AF4D1AF068F5}"/>
              </a:ext>
            </a:extLst>
          </p:cNvPr>
          <p:cNvSpPr>
            <a:spLocks noGrp="1"/>
          </p:cNvSpPr>
          <p:nvPr>
            <p:ph type="dt" sz="half" idx="10"/>
          </p:nvPr>
        </p:nvSpPr>
        <p:spPr/>
        <p:txBody>
          <a:bodyPr/>
          <a:lstStyle/>
          <a:p>
            <a:fld id="{C5247200-1D9F-A94C-A917-A597063C226B}" type="datetimeFigureOut">
              <a:rPr lang="en-US" smtClean="0"/>
              <a:t>6/22/2026</a:t>
            </a:fld>
            <a:endParaRPr lang="en-US"/>
          </a:p>
        </p:txBody>
      </p:sp>
      <p:sp>
        <p:nvSpPr>
          <p:cNvPr id="5" name="Footer Placeholder 4">
            <a:extLst>
              <a:ext uri="{FF2B5EF4-FFF2-40B4-BE49-F238E27FC236}">
                <a16:creationId xmlns:a16="http://schemas.microsoft.com/office/drawing/2014/main" id="{2DB2826E-0462-1B47-A758-8A7A5B9623C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A046CBF-BDC6-4740-BB69-244848E7CF59}"/>
              </a:ext>
            </a:extLst>
          </p:cNvPr>
          <p:cNvSpPr>
            <a:spLocks noGrp="1"/>
          </p:cNvSpPr>
          <p:nvPr>
            <p:ph type="sldNum" sz="quarter" idx="12"/>
          </p:nvPr>
        </p:nvSpPr>
        <p:spPr/>
        <p:txBody>
          <a:bodyPr/>
          <a:lstStyle/>
          <a:p>
            <a:fld id="{1D1725D9-7999-BA4D-A29D-DAF7B3C41230}" type="slidenum">
              <a:rPr lang="en-US" smtClean="0"/>
              <a:t>‹#›</a:t>
            </a:fld>
            <a:endParaRPr lang="en-US"/>
          </a:p>
        </p:txBody>
      </p:sp>
    </p:spTree>
    <p:extLst>
      <p:ext uri="{BB962C8B-B14F-4D97-AF65-F5344CB8AC3E}">
        <p14:creationId xmlns:p14="http://schemas.microsoft.com/office/powerpoint/2010/main" val="2965998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5122932-B03F-ED43-863E-4EBE40ED22D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6B49718-816C-734E-BBA3-B294681B496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CE9FDE6-5BF8-A84C-98B3-5B45A78C06F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5247200-1D9F-A94C-A917-A597063C226B}" type="datetimeFigureOut">
              <a:rPr lang="en-US" smtClean="0"/>
              <a:t>6/22/2026</a:t>
            </a:fld>
            <a:endParaRPr lang="en-US"/>
          </a:p>
        </p:txBody>
      </p:sp>
      <p:sp>
        <p:nvSpPr>
          <p:cNvPr id="5" name="Footer Placeholder 4">
            <a:extLst>
              <a:ext uri="{FF2B5EF4-FFF2-40B4-BE49-F238E27FC236}">
                <a16:creationId xmlns:a16="http://schemas.microsoft.com/office/drawing/2014/main" id="{350CF6F7-D9F4-6C47-A16F-E8D33EC02EB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1260C06-2880-5941-ACFB-25B45ADAAEC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D1725D9-7999-BA4D-A29D-DAF7B3C41230}" type="slidenum">
              <a:rPr lang="en-US" smtClean="0"/>
              <a:t>‹#›</a:t>
            </a:fld>
            <a:endParaRPr lang="en-US"/>
          </a:p>
        </p:txBody>
      </p:sp>
    </p:spTree>
    <p:extLst>
      <p:ext uri="{BB962C8B-B14F-4D97-AF65-F5344CB8AC3E}">
        <p14:creationId xmlns:p14="http://schemas.microsoft.com/office/powerpoint/2010/main" val="4124124691"/>
      </p:ext>
    </p:extLst>
  </p:cSld>
  <p:clrMap bg1="lt1" tx1="dk1" bg2="lt2" tx2="dk2" accent1="accent1" accent2="accent2" accent3="accent3" accent4="accent4" accent5="accent5" accent6="accent6" hlink="hlink" folHlink="folHlink"/>
  <p:sldLayoutIdLst>
    <p:sldLayoutId id="2147483785" r:id="rId1"/>
    <p:sldLayoutId id="2147483786" r:id="rId2"/>
    <p:sldLayoutId id="2147483787" r:id="rId3"/>
    <p:sldLayoutId id="2147483788" r:id="rId4"/>
    <p:sldLayoutId id="2147483789" r:id="rId5"/>
    <p:sldLayoutId id="2147483790" r:id="rId6"/>
    <p:sldLayoutId id="2147483791" r:id="rId7"/>
    <p:sldLayoutId id="2147483792" r:id="rId8"/>
    <p:sldLayoutId id="2147483793" r:id="rId9"/>
    <p:sldLayoutId id="2147483794" r:id="rId10"/>
    <p:sldLayoutId id="21474837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startingreception.co.uk/" TargetMode="External"/><Relationship Id="rId2" Type="http://schemas.openxmlformats.org/officeDocument/2006/relationships/hyperlink" Target="https://www.worcestershire.gov.uk/readyforschool" TargetMode="Externa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2076F4BF-8F18-B74C-B4D5-A69DD83CBDAB}"/>
              </a:ext>
            </a:extLst>
          </p:cNvPr>
          <p:cNvSpPr>
            <a:spLocks noGrp="1" noChangeArrowheads="1"/>
          </p:cNvSpPr>
          <p:nvPr>
            <p:ph type="ctrTitle"/>
          </p:nvPr>
        </p:nvSpPr>
        <p:spPr>
          <a:xfrm>
            <a:off x="1523999" y="-667021"/>
            <a:ext cx="9144000" cy="2387600"/>
          </a:xfrm>
        </p:spPr>
        <p:txBody>
          <a:bodyPr/>
          <a:lstStyle/>
          <a:p>
            <a:pPr marL="182880" indent="0" eaLnBrk="1" fontAlgn="auto" hangingPunct="1">
              <a:spcAft>
                <a:spcPts val="0"/>
              </a:spcAft>
              <a:buClr>
                <a:schemeClr val="accent6">
                  <a:lumMod val="75000"/>
                </a:schemeClr>
              </a:buClr>
              <a:buFont typeface="Georgia" panose="02040502050405020303" pitchFamily="18" charset="0"/>
              <a:buNone/>
              <a:defRPr/>
            </a:pPr>
            <a:r>
              <a:rPr lang="en-GB" sz="6000" dirty="0">
                <a:solidFill>
                  <a:schemeClr val="accent1"/>
                </a:solidFill>
                <a:latin typeface="Letter-join Print Plus 4" panose="02000805000000020003" pitchFamily="50" charset="0"/>
                <a:cs typeface="Segoe UI" panose="020B0502040204020203" pitchFamily="34" charset="0"/>
              </a:rPr>
              <a:t>Welcome to Year R!</a:t>
            </a:r>
          </a:p>
        </p:txBody>
      </p:sp>
      <p:sp>
        <p:nvSpPr>
          <p:cNvPr id="5" name="Rectangle 3">
            <a:extLst>
              <a:ext uri="{FF2B5EF4-FFF2-40B4-BE49-F238E27FC236}">
                <a16:creationId xmlns:a16="http://schemas.microsoft.com/office/drawing/2014/main" id="{E004A97A-482F-1B41-BB78-A9F093A81B36}"/>
              </a:ext>
            </a:extLst>
          </p:cNvPr>
          <p:cNvSpPr>
            <a:spLocks noGrp="1" noChangeArrowheads="1"/>
          </p:cNvSpPr>
          <p:nvPr>
            <p:ph type="subTitle" idx="1"/>
          </p:nvPr>
        </p:nvSpPr>
        <p:spPr>
          <a:xfrm>
            <a:off x="1523999" y="2229509"/>
            <a:ext cx="9144000" cy="1655762"/>
          </a:xfrm>
        </p:spPr>
        <p:txBody>
          <a:bodyPr>
            <a:normAutofit/>
          </a:bodyPr>
          <a:lstStyle/>
          <a:p>
            <a:pPr eaLnBrk="1" hangingPunct="1">
              <a:lnSpc>
                <a:spcPct val="80000"/>
              </a:lnSpc>
              <a:buFont typeface="Wingdings" pitchFamily="2" charset="2"/>
              <a:buNone/>
            </a:pPr>
            <a:endParaRPr lang="en-GB" altLang="en-US" sz="1900" b="1" dirty="0">
              <a:solidFill>
                <a:srgbClr val="00B0F0"/>
              </a:solidFill>
              <a:latin typeface="Segoe UI" panose="020B0502040204020203" pitchFamily="34" charset="0"/>
              <a:cs typeface="Segoe UI" panose="020B0502040204020203" pitchFamily="34" charset="0"/>
            </a:endParaRPr>
          </a:p>
          <a:p>
            <a:pPr eaLnBrk="1" hangingPunct="1">
              <a:lnSpc>
                <a:spcPct val="80000"/>
              </a:lnSpc>
              <a:buFont typeface="Wingdings" pitchFamily="2" charset="2"/>
              <a:buNone/>
            </a:pPr>
            <a:endParaRPr lang="en-GB" altLang="en-US" sz="1900" b="1" dirty="0">
              <a:solidFill>
                <a:srgbClr val="00B0F0"/>
              </a:solidFill>
              <a:latin typeface="Segoe UI" panose="020B0502040204020203" pitchFamily="34" charset="0"/>
              <a:cs typeface="Segoe UI" panose="020B0502040204020203" pitchFamily="34" charset="0"/>
            </a:endParaRPr>
          </a:p>
          <a:p>
            <a:pPr eaLnBrk="1" hangingPunct="1">
              <a:lnSpc>
                <a:spcPct val="80000"/>
              </a:lnSpc>
              <a:buFont typeface="Wingdings" pitchFamily="2" charset="2"/>
              <a:buNone/>
            </a:pPr>
            <a:endParaRPr lang="en-GB" altLang="en-US" sz="1900" dirty="0">
              <a:latin typeface="Segoe UI" panose="020B0502040204020203" pitchFamily="34" charset="0"/>
              <a:cs typeface="Segoe UI" panose="020B0502040204020203" pitchFamily="34" charset="0"/>
            </a:endParaRPr>
          </a:p>
        </p:txBody>
      </p:sp>
      <p:pic>
        <p:nvPicPr>
          <p:cNvPr id="6" name="Picture 1">
            <a:extLst>
              <a:ext uri="{FF2B5EF4-FFF2-40B4-BE49-F238E27FC236}">
                <a16:creationId xmlns:a16="http://schemas.microsoft.com/office/drawing/2014/main" id="{3854765D-88A4-DC4E-93B5-AB80FFE7B78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27550" y="1720579"/>
            <a:ext cx="8231187" cy="2429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2E26479C-90DE-98C2-7ACC-E4BDB2BC5823}"/>
              </a:ext>
            </a:extLst>
          </p:cNvPr>
          <p:cNvSpPr txBox="1"/>
          <p:nvPr/>
        </p:nvSpPr>
        <p:spPr>
          <a:xfrm>
            <a:off x="1233577" y="4882551"/>
            <a:ext cx="9031857" cy="1384995"/>
          </a:xfrm>
          <a:prstGeom prst="rect">
            <a:avLst/>
          </a:prstGeom>
          <a:noFill/>
        </p:spPr>
        <p:txBody>
          <a:bodyPr wrap="square" rtlCol="0">
            <a:spAutoFit/>
          </a:bodyPr>
          <a:lstStyle/>
          <a:p>
            <a:r>
              <a:rPr lang="en-US" sz="2800" dirty="0">
                <a:latin typeface="Segoe UI" panose="020B0502040204020203" pitchFamily="34" charset="0"/>
                <a:cs typeface="Segoe UI" panose="020B0502040204020203" pitchFamily="34" charset="0"/>
              </a:rPr>
              <a:t>Class teachers:  </a:t>
            </a:r>
            <a:r>
              <a:rPr lang="en-US" sz="2800" dirty="0" err="1">
                <a:latin typeface="Segoe UI" panose="020B0502040204020203" pitchFamily="34" charset="0"/>
                <a:cs typeface="Segoe UI" panose="020B0502040204020203" pitchFamily="34" charset="0"/>
              </a:rPr>
              <a:t>Mrs</a:t>
            </a:r>
            <a:r>
              <a:rPr lang="en-US" sz="2800" dirty="0">
                <a:latin typeface="Segoe UI" panose="020B0502040204020203" pitchFamily="34" charset="0"/>
                <a:cs typeface="Segoe UI" panose="020B0502040204020203" pitchFamily="34" charset="0"/>
              </a:rPr>
              <a:t> Poole (Monday, Tuesday and Wednesday) and </a:t>
            </a:r>
            <a:r>
              <a:rPr lang="en-US" sz="2800" dirty="0" err="1">
                <a:latin typeface="Segoe UI" panose="020B0502040204020203" pitchFamily="34" charset="0"/>
                <a:cs typeface="Segoe UI" panose="020B0502040204020203" pitchFamily="34" charset="0"/>
              </a:rPr>
              <a:t>Mrs</a:t>
            </a:r>
            <a:r>
              <a:rPr lang="en-US" sz="2800" dirty="0">
                <a:latin typeface="Segoe UI" panose="020B0502040204020203" pitchFamily="34" charset="0"/>
                <a:cs typeface="Segoe UI" panose="020B0502040204020203" pitchFamily="34" charset="0"/>
              </a:rPr>
              <a:t> Enstone (Thursday and Friday)</a:t>
            </a:r>
          </a:p>
          <a:p>
            <a:r>
              <a:rPr lang="en-US" sz="2800" dirty="0">
                <a:latin typeface="Segoe UI" panose="020B0502040204020203" pitchFamily="34" charset="0"/>
                <a:cs typeface="Segoe UI" panose="020B0502040204020203" pitchFamily="34" charset="0"/>
              </a:rPr>
              <a:t>Teaching Assistant: </a:t>
            </a:r>
            <a:r>
              <a:rPr lang="en-US" sz="2800" dirty="0" err="1">
                <a:latin typeface="Segoe UI" panose="020B0502040204020203" pitchFamily="34" charset="0"/>
                <a:cs typeface="Segoe UI" panose="020B0502040204020203" pitchFamily="34" charset="0"/>
              </a:rPr>
              <a:t>Mrs</a:t>
            </a:r>
            <a:r>
              <a:rPr lang="en-US" sz="2800" dirty="0">
                <a:latin typeface="Segoe UI" panose="020B0502040204020203" pitchFamily="34" charset="0"/>
                <a:cs typeface="Segoe UI" panose="020B0502040204020203" pitchFamily="34" charset="0"/>
              </a:rPr>
              <a:t> Prosser (Monday-Friday)</a:t>
            </a:r>
            <a:endParaRPr lang="en-GB" sz="2800"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6284545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724DF8D6-169B-AA45-8ABA-947F5155B453}"/>
              </a:ext>
            </a:extLst>
          </p:cNvPr>
          <p:cNvSpPr>
            <a:spLocks noGrp="1" noChangeArrowheads="1"/>
          </p:cNvSpPr>
          <p:nvPr>
            <p:ph type="title"/>
          </p:nvPr>
        </p:nvSpPr>
        <p:spPr/>
        <p:txBody>
          <a:bodyPr vert="horz" lIns="91440" tIns="45720" rIns="91440" bIns="45720" rtlCol="0" anchor="t">
            <a:normAutofit fontScale="90000"/>
          </a:bodyPr>
          <a:lstStyle/>
          <a:p>
            <a:pPr marL="182880" indent="0" fontAlgn="auto">
              <a:spcAft>
                <a:spcPts val="0"/>
              </a:spcAft>
              <a:buClr>
                <a:schemeClr val="accent6">
                  <a:lumMod val="75000"/>
                </a:schemeClr>
              </a:buClr>
              <a:defRPr/>
            </a:pPr>
            <a:br>
              <a:rPr lang="en-US" sz="4800" b="1" dirty="0">
                <a:solidFill>
                  <a:schemeClr val="accent1"/>
                </a:solidFill>
                <a:latin typeface="Segoe UI" panose="020B0502040204020203" pitchFamily="34" charset="0"/>
                <a:cs typeface="Segoe UI" panose="020B0502040204020203" pitchFamily="34" charset="0"/>
              </a:rPr>
            </a:br>
            <a:r>
              <a:rPr lang="en-US" sz="4800" b="1" dirty="0">
                <a:solidFill>
                  <a:schemeClr val="accent1"/>
                </a:solidFill>
                <a:latin typeface="Letter-join Print Plus 4" panose="02000805000000020003" pitchFamily="50" charset="0"/>
                <a:cs typeface="Segoe UI" panose="020B0502040204020203" pitchFamily="34" charset="0"/>
              </a:rPr>
              <a:t>The first week of school:</a:t>
            </a:r>
          </a:p>
        </p:txBody>
      </p:sp>
      <p:pic>
        <p:nvPicPr>
          <p:cNvPr id="6" name="Picture 5"/>
          <p:cNvPicPr>
            <a:picLocks noChangeAspect="1"/>
          </p:cNvPicPr>
          <p:nvPr/>
        </p:nvPicPr>
        <p:blipFill>
          <a:blip r:embed="rId2"/>
          <a:stretch>
            <a:fillRect/>
          </a:stretch>
        </p:blipFill>
        <p:spPr>
          <a:xfrm>
            <a:off x="7834805" y="862340"/>
            <a:ext cx="4257675" cy="5343525"/>
          </a:xfrm>
          <a:prstGeom prst="rect">
            <a:avLst/>
          </a:prstGeom>
        </p:spPr>
      </p:pic>
      <p:pic>
        <p:nvPicPr>
          <p:cNvPr id="3" name="Picture 2">
            <a:extLst>
              <a:ext uri="{FF2B5EF4-FFF2-40B4-BE49-F238E27FC236}">
                <a16:creationId xmlns:a16="http://schemas.microsoft.com/office/drawing/2014/main" id="{C247CEA9-279A-1E56-D492-CF5C56234F9B}"/>
              </a:ext>
            </a:extLst>
          </p:cNvPr>
          <p:cNvPicPr>
            <a:picLocks noChangeAspect="1"/>
          </p:cNvPicPr>
          <p:nvPr/>
        </p:nvPicPr>
        <p:blipFill>
          <a:blip r:embed="rId3"/>
          <a:stretch>
            <a:fillRect/>
          </a:stretch>
        </p:blipFill>
        <p:spPr>
          <a:xfrm>
            <a:off x="256089" y="2133419"/>
            <a:ext cx="7145376" cy="2358668"/>
          </a:xfrm>
          <a:prstGeom prst="rect">
            <a:avLst/>
          </a:prstGeom>
        </p:spPr>
      </p:pic>
    </p:spTree>
    <p:extLst>
      <p:ext uri="{BB962C8B-B14F-4D97-AF65-F5344CB8AC3E}">
        <p14:creationId xmlns:p14="http://schemas.microsoft.com/office/powerpoint/2010/main" val="42897159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ADB0F1F-08B8-E340-B33D-31B4B0736966}"/>
              </a:ext>
            </a:extLst>
          </p:cNvPr>
          <p:cNvSpPr>
            <a:spLocks noGrp="1"/>
          </p:cNvSpPr>
          <p:nvPr>
            <p:ph idx="1"/>
          </p:nvPr>
        </p:nvSpPr>
        <p:spPr/>
        <p:txBody>
          <a:bodyPr>
            <a:normAutofit lnSpcReduction="10000"/>
          </a:bodyPr>
          <a:lstStyle/>
          <a:p>
            <a:pPr>
              <a:buFont typeface="Wingdings" pitchFamily="2" charset="2"/>
              <a:buChar char="¬"/>
            </a:pPr>
            <a:r>
              <a:rPr lang="en-GB" altLang="en-US" dirty="0">
                <a:solidFill>
                  <a:srgbClr val="0070C0"/>
                </a:solidFill>
                <a:latin typeface="Letter-join Print Plus 4" panose="02000805000000020003" pitchFamily="50" charset="0"/>
                <a:cs typeface="Segoe UI" panose="020B0502040204020203" pitchFamily="34" charset="0"/>
              </a:rPr>
              <a:t>Arrival-register and lunch orders</a:t>
            </a:r>
          </a:p>
          <a:p>
            <a:pPr>
              <a:buFont typeface="Wingdings" pitchFamily="2" charset="2"/>
              <a:buChar char="¬"/>
            </a:pPr>
            <a:r>
              <a:rPr lang="en-GB" altLang="en-US" dirty="0">
                <a:solidFill>
                  <a:srgbClr val="0070C0"/>
                </a:solidFill>
                <a:latin typeface="Letter-join Print Plus 4" panose="02000805000000020003" pitchFamily="50" charset="0"/>
                <a:cs typeface="Segoe UI" panose="020B0502040204020203" pitchFamily="34" charset="0"/>
              </a:rPr>
              <a:t>Collective Worship</a:t>
            </a:r>
          </a:p>
          <a:p>
            <a:pPr>
              <a:buFont typeface="Wingdings" pitchFamily="2" charset="2"/>
              <a:buChar char="¬"/>
            </a:pPr>
            <a:r>
              <a:rPr lang="en-GB" altLang="en-US" dirty="0">
                <a:solidFill>
                  <a:srgbClr val="0070C0"/>
                </a:solidFill>
                <a:latin typeface="Letter-join Print Plus 4" panose="02000805000000020003" pitchFamily="50" charset="0"/>
                <a:cs typeface="Segoe UI" panose="020B0502040204020203" pitchFamily="34" charset="0"/>
              </a:rPr>
              <a:t>Phonics</a:t>
            </a:r>
          </a:p>
          <a:p>
            <a:pPr>
              <a:buFont typeface="Wingdings" pitchFamily="2" charset="2"/>
              <a:buChar char="¬"/>
            </a:pPr>
            <a:r>
              <a:rPr lang="en-GB" altLang="en-US" dirty="0">
                <a:solidFill>
                  <a:srgbClr val="0070C0"/>
                </a:solidFill>
                <a:latin typeface="Letter-join Print Plus 4" panose="02000805000000020003" pitchFamily="50" charset="0"/>
                <a:cs typeface="Segoe UI" panose="020B0502040204020203" pitchFamily="34" charset="0"/>
              </a:rPr>
              <a:t>Snack time</a:t>
            </a:r>
          </a:p>
          <a:p>
            <a:pPr>
              <a:buFont typeface="Wingdings" pitchFamily="2" charset="2"/>
              <a:buChar char="¬"/>
            </a:pPr>
            <a:r>
              <a:rPr lang="en-GB" altLang="en-US" dirty="0">
                <a:solidFill>
                  <a:srgbClr val="0070C0"/>
                </a:solidFill>
                <a:latin typeface="Letter-join Print Plus 4" panose="02000805000000020003" pitchFamily="50" charset="0"/>
                <a:cs typeface="Segoe UI" panose="020B0502040204020203" pitchFamily="34" charset="0"/>
              </a:rPr>
              <a:t>Drawing Club</a:t>
            </a:r>
          </a:p>
          <a:p>
            <a:pPr>
              <a:buFont typeface="Wingdings" pitchFamily="2" charset="2"/>
              <a:buChar char="¬"/>
            </a:pPr>
            <a:r>
              <a:rPr lang="en-GB" altLang="en-US" dirty="0">
                <a:solidFill>
                  <a:srgbClr val="0070C0"/>
                </a:solidFill>
                <a:latin typeface="Letter-join Print Plus 4" panose="02000805000000020003" pitchFamily="50" charset="0"/>
                <a:cs typeface="Segoe UI" panose="020B0502040204020203" pitchFamily="34" charset="0"/>
              </a:rPr>
              <a:t>Lunch </a:t>
            </a:r>
          </a:p>
          <a:p>
            <a:pPr>
              <a:buFont typeface="Wingdings" pitchFamily="2" charset="2"/>
              <a:buChar char="¬"/>
            </a:pPr>
            <a:r>
              <a:rPr lang="en-GB" altLang="en-US" dirty="0">
                <a:solidFill>
                  <a:srgbClr val="0070C0"/>
                </a:solidFill>
                <a:latin typeface="Letter-join Print Plus 4" panose="02000805000000020003" pitchFamily="50" charset="0"/>
                <a:cs typeface="Segoe UI" panose="020B0502040204020203" pitchFamily="34" charset="0"/>
              </a:rPr>
              <a:t>Maths </a:t>
            </a:r>
          </a:p>
          <a:p>
            <a:pPr>
              <a:buFont typeface="Wingdings" pitchFamily="2" charset="2"/>
              <a:buChar char="¬"/>
            </a:pPr>
            <a:r>
              <a:rPr lang="en-GB" altLang="en-US" dirty="0">
                <a:solidFill>
                  <a:srgbClr val="0070C0"/>
                </a:solidFill>
                <a:latin typeface="Letter-join Print Plus 4" panose="02000805000000020003" pitchFamily="50" charset="0"/>
                <a:cs typeface="Segoe UI" panose="020B0502040204020203" pitchFamily="34" charset="0"/>
              </a:rPr>
              <a:t>Theme</a:t>
            </a:r>
          </a:p>
          <a:p>
            <a:pPr>
              <a:buFont typeface="Wingdings" pitchFamily="2" charset="2"/>
              <a:buChar char="¬"/>
            </a:pPr>
            <a:r>
              <a:rPr lang="en-GB" altLang="en-US" dirty="0">
                <a:solidFill>
                  <a:srgbClr val="0070C0"/>
                </a:solidFill>
                <a:latin typeface="Letter-join Print Plus 4" panose="02000805000000020003" pitchFamily="50" charset="0"/>
                <a:cs typeface="Segoe UI" panose="020B0502040204020203" pitchFamily="34" charset="0"/>
              </a:rPr>
              <a:t>Home time </a:t>
            </a:r>
          </a:p>
          <a:p>
            <a:endParaRPr lang="en-US" dirty="0">
              <a:latin typeface="Segoe UI" panose="020B0502040204020203" pitchFamily="34" charset="0"/>
              <a:cs typeface="Segoe UI" panose="020B0502040204020203" pitchFamily="34" charset="0"/>
            </a:endParaRPr>
          </a:p>
        </p:txBody>
      </p:sp>
      <p:sp>
        <p:nvSpPr>
          <p:cNvPr id="4" name="Rectangle 2">
            <a:extLst>
              <a:ext uri="{FF2B5EF4-FFF2-40B4-BE49-F238E27FC236}">
                <a16:creationId xmlns:a16="http://schemas.microsoft.com/office/drawing/2014/main" id="{D6708FC0-BA11-3B4B-BBF8-B96F04FE13D1}"/>
              </a:ext>
            </a:extLst>
          </p:cNvPr>
          <p:cNvSpPr>
            <a:spLocks noGrp="1" noChangeArrowheads="1"/>
          </p:cNvSpPr>
          <p:nvPr>
            <p:ph type="title"/>
          </p:nvPr>
        </p:nvSpPr>
        <p:spPr/>
        <p:txBody>
          <a:bodyPr/>
          <a:lstStyle/>
          <a:p>
            <a:pPr marL="182880" indent="0" eaLnBrk="1" fontAlgn="auto" hangingPunct="1">
              <a:spcAft>
                <a:spcPts val="0"/>
              </a:spcAft>
              <a:buClr>
                <a:schemeClr val="accent6">
                  <a:lumMod val="75000"/>
                </a:schemeClr>
              </a:buClr>
              <a:buFont typeface="Georgia" panose="02040502050405020303" pitchFamily="18" charset="0"/>
              <a:buNone/>
              <a:defRPr/>
            </a:pPr>
            <a:r>
              <a:rPr lang="en-GB" sz="6000" b="1" dirty="0">
                <a:solidFill>
                  <a:schemeClr val="accent1"/>
                </a:solidFill>
                <a:latin typeface="Letter-join Print Plus 4" panose="02000805000000020003" pitchFamily="50" charset="0"/>
                <a:cs typeface="Segoe UI" panose="020B0502040204020203" pitchFamily="34" charset="0"/>
              </a:rPr>
              <a:t>A typ</a:t>
            </a:r>
            <a:r>
              <a:rPr lang="en-GB" sz="6000" dirty="0">
                <a:solidFill>
                  <a:schemeClr val="accent1"/>
                </a:solidFill>
                <a:latin typeface="Letter-join Print Plus 4" panose="02000805000000020003" pitchFamily="50" charset="0"/>
                <a:cs typeface="Segoe UI" panose="020B0502040204020203" pitchFamily="34" charset="0"/>
              </a:rPr>
              <a:t>i</a:t>
            </a:r>
            <a:r>
              <a:rPr lang="en-GB" sz="6000" b="1" dirty="0">
                <a:solidFill>
                  <a:schemeClr val="accent1"/>
                </a:solidFill>
                <a:latin typeface="Letter-join Print Plus 4" panose="02000805000000020003" pitchFamily="50" charset="0"/>
                <a:cs typeface="Segoe UI" panose="020B0502040204020203" pitchFamily="34" charset="0"/>
              </a:rPr>
              <a:t>cal day…</a:t>
            </a:r>
          </a:p>
        </p:txBody>
      </p:sp>
      <p:cxnSp>
        <p:nvCxnSpPr>
          <p:cNvPr id="8" name="Straight Arrow Connector 7">
            <a:extLst>
              <a:ext uri="{FF2B5EF4-FFF2-40B4-BE49-F238E27FC236}">
                <a16:creationId xmlns:a16="http://schemas.microsoft.com/office/drawing/2014/main" id="{5A254833-540C-474A-9C48-76598F07DC8E}"/>
              </a:ext>
            </a:extLst>
          </p:cNvPr>
          <p:cNvCxnSpPr>
            <a:cxnSpLocks/>
          </p:cNvCxnSpPr>
          <p:nvPr/>
        </p:nvCxnSpPr>
        <p:spPr>
          <a:xfrm>
            <a:off x="5329238" y="2657475"/>
            <a:ext cx="0" cy="2914650"/>
          </a:xfrm>
          <a:prstGeom prst="straightConnector1">
            <a:avLst/>
          </a:prstGeom>
          <a:ln>
            <a:headEnd type="triangle"/>
            <a:tailEnd type="triangle"/>
          </a:ln>
        </p:spPr>
        <p:style>
          <a:lnRef idx="3">
            <a:schemeClr val="accent1"/>
          </a:lnRef>
          <a:fillRef idx="0">
            <a:schemeClr val="accent1"/>
          </a:fillRef>
          <a:effectRef idx="2">
            <a:schemeClr val="accent1"/>
          </a:effectRef>
          <a:fontRef idx="minor">
            <a:schemeClr val="tx1"/>
          </a:fontRef>
        </p:style>
      </p:cxnSp>
      <p:sp>
        <p:nvSpPr>
          <p:cNvPr id="11" name="TextBox 10">
            <a:extLst>
              <a:ext uri="{FF2B5EF4-FFF2-40B4-BE49-F238E27FC236}">
                <a16:creationId xmlns:a16="http://schemas.microsoft.com/office/drawing/2014/main" id="{9E26D9D3-84EF-7B47-BF08-25E8482F4B29}"/>
              </a:ext>
            </a:extLst>
          </p:cNvPr>
          <p:cNvSpPr txBox="1"/>
          <p:nvPr/>
        </p:nvSpPr>
        <p:spPr>
          <a:xfrm>
            <a:off x="5524828" y="2522538"/>
            <a:ext cx="615553" cy="3654425"/>
          </a:xfrm>
          <a:prstGeom prst="rect">
            <a:avLst/>
          </a:prstGeom>
          <a:noFill/>
        </p:spPr>
        <p:txBody>
          <a:bodyPr vert="vert" wrap="square" rtlCol="0">
            <a:spAutoFit/>
          </a:bodyPr>
          <a:lstStyle/>
          <a:p>
            <a:r>
              <a:rPr lang="en-US" sz="2800" dirty="0">
                <a:solidFill>
                  <a:schemeClr val="accent1"/>
                </a:solidFill>
                <a:latin typeface="Letter-join Print Plus 4" panose="02000805000000020003" pitchFamily="50" charset="0"/>
                <a:cs typeface="Segoe UI" panose="020B0502040204020203" pitchFamily="34" charset="0"/>
              </a:rPr>
              <a:t>Continuous provision</a:t>
            </a:r>
          </a:p>
        </p:txBody>
      </p:sp>
      <p:pic>
        <p:nvPicPr>
          <p:cNvPr id="9" name="Picture 8">
            <a:extLst>
              <a:ext uri="{FF2B5EF4-FFF2-40B4-BE49-F238E27FC236}">
                <a16:creationId xmlns:a16="http://schemas.microsoft.com/office/drawing/2014/main" id="{D4442752-48D8-4B56-BD71-67BD1129417C}"/>
              </a:ext>
            </a:extLst>
          </p:cNvPr>
          <p:cNvPicPr>
            <a:picLocks noChangeAspect="1"/>
          </p:cNvPicPr>
          <p:nvPr/>
        </p:nvPicPr>
        <p:blipFill>
          <a:blip r:embed="rId2"/>
          <a:stretch>
            <a:fillRect/>
          </a:stretch>
        </p:blipFill>
        <p:spPr>
          <a:xfrm>
            <a:off x="6624989" y="170774"/>
            <a:ext cx="2284222" cy="2486702"/>
          </a:xfrm>
          <a:prstGeom prst="rect">
            <a:avLst/>
          </a:prstGeom>
        </p:spPr>
      </p:pic>
      <p:pic>
        <p:nvPicPr>
          <p:cNvPr id="12" name="Picture 11">
            <a:extLst>
              <a:ext uri="{FF2B5EF4-FFF2-40B4-BE49-F238E27FC236}">
                <a16:creationId xmlns:a16="http://schemas.microsoft.com/office/drawing/2014/main" id="{C33F40B7-5E40-4F3B-98AC-F649E15F4EBC}"/>
              </a:ext>
            </a:extLst>
          </p:cNvPr>
          <p:cNvPicPr>
            <a:picLocks noChangeAspect="1"/>
          </p:cNvPicPr>
          <p:nvPr/>
        </p:nvPicPr>
        <p:blipFill>
          <a:blip r:embed="rId3"/>
          <a:stretch>
            <a:fillRect/>
          </a:stretch>
        </p:blipFill>
        <p:spPr>
          <a:xfrm>
            <a:off x="8993828" y="170773"/>
            <a:ext cx="3045868" cy="3109214"/>
          </a:xfrm>
          <a:prstGeom prst="rect">
            <a:avLst/>
          </a:prstGeom>
        </p:spPr>
      </p:pic>
      <p:pic>
        <p:nvPicPr>
          <p:cNvPr id="14" name="Picture 13">
            <a:extLst>
              <a:ext uri="{FF2B5EF4-FFF2-40B4-BE49-F238E27FC236}">
                <a16:creationId xmlns:a16="http://schemas.microsoft.com/office/drawing/2014/main" id="{DE31D8D5-2B9F-4852-BCC0-2B5607C8937B}"/>
              </a:ext>
            </a:extLst>
          </p:cNvPr>
          <p:cNvPicPr>
            <a:picLocks noChangeAspect="1"/>
          </p:cNvPicPr>
          <p:nvPr/>
        </p:nvPicPr>
        <p:blipFill>
          <a:blip r:embed="rId4"/>
          <a:stretch>
            <a:fillRect/>
          </a:stretch>
        </p:blipFill>
        <p:spPr>
          <a:xfrm>
            <a:off x="6490189" y="2892070"/>
            <a:ext cx="2419022" cy="2445459"/>
          </a:xfrm>
          <a:prstGeom prst="rect">
            <a:avLst/>
          </a:prstGeom>
        </p:spPr>
      </p:pic>
      <p:pic>
        <p:nvPicPr>
          <p:cNvPr id="16" name="Picture 15">
            <a:extLst>
              <a:ext uri="{FF2B5EF4-FFF2-40B4-BE49-F238E27FC236}">
                <a16:creationId xmlns:a16="http://schemas.microsoft.com/office/drawing/2014/main" id="{DDC72501-2F37-4690-B84F-CC1D73F40A89}"/>
              </a:ext>
            </a:extLst>
          </p:cNvPr>
          <p:cNvPicPr>
            <a:picLocks noChangeAspect="1"/>
          </p:cNvPicPr>
          <p:nvPr/>
        </p:nvPicPr>
        <p:blipFill>
          <a:blip r:embed="rId5"/>
          <a:stretch>
            <a:fillRect/>
          </a:stretch>
        </p:blipFill>
        <p:spPr>
          <a:xfrm>
            <a:off x="9500324" y="3578014"/>
            <a:ext cx="2287602" cy="2968436"/>
          </a:xfrm>
          <a:prstGeom prst="rect">
            <a:avLst/>
          </a:prstGeom>
        </p:spPr>
      </p:pic>
    </p:spTree>
    <p:extLst>
      <p:ext uri="{BB962C8B-B14F-4D97-AF65-F5344CB8AC3E}">
        <p14:creationId xmlns:p14="http://schemas.microsoft.com/office/powerpoint/2010/main" val="15222405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a:extLst>
              <a:ext uri="{FF2B5EF4-FFF2-40B4-BE49-F238E27FC236}">
                <a16:creationId xmlns:a16="http://schemas.microsoft.com/office/drawing/2014/main" id="{F75165FA-FD54-9346-A180-484AB027D234}"/>
              </a:ext>
            </a:extLst>
          </p:cNvPr>
          <p:cNvGraphicFramePr>
            <a:graphicFrameLocks noGrp="1"/>
          </p:cNvGraphicFramePr>
          <p:nvPr>
            <p:extLst>
              <p:ext uri="{D42A27DB-BD31-4B8C-83A1-F6EECF244321}">
                <p14:modId xmlns:p14="http://schemas.microsoft.com/office/powerpoint/2010/main" val="200671094"/>
              </p:ext>
            </p:extLst>
          </p:nvPr>
        </p:nvGraphicFramePr>
        <p:xfrm>
          <a:off x="1331911" y="522377"/>
          <a:ext cx="9308380" cy="5854671"/>
        </p:xfrm>
        <a:graphic>
          <a:graphicData uri="http://schemas.openxmlformats.org/drawingml/2006/table">
            <a:tbl>
              <a:tblPr firstRow="1" bandRow="1">
                <a:tableStyleId>{5C22544A-7EE6-4342-B048-85BDC9FD1C3A}</a:tableStyleId>
              </a:tblPr>
              <a:tblGrid>
                <a:gridCol w="4654190">
                  <a:extLst>
                    <a:ext uri="{9D8B030D-6E8A-4147-A177-3AD203B41FA5}">
                      <a16:colId xmlns:a16="http://schemas.microsoft.com/office/drawing/2014/main" val="242917208"/>
                    </a:ext>
                  </a:extLst>
                </a:gridCol>
                <a:gridCol w="4654190">
                  <a:extLst>
                    <a:ext uri="{9D8B030D-6E8A-4147-A177-3AD203B41FA5}">
                      <a16:colId xmlns:a16="http://schemas.microsoft.com/office/drawing/2014/main" val="431054375"/>
                    </a:ext>
                  </a:extLst>
                </a:gridCol>
              </a:tblGrid>
              <a:tr h="558418">
                <a:tc>
                  <a:txBody>
                    <a:bodyPr/>
                    <a:lstStyle/>
                    <a:p>
                      <a:pPr algn="ctr"/>
                      <a:r>
                        <a:rPr lang="en-US" sz="2400" dirty="0">
                          <a:latin typeface="Letter-join Print Plus 4" panose="02000805000000020003" pitchFamily="50" charset="0"/>
                        </a:rPr>
                        <a:t>What does my child need?</a:t>
                      </a:r>
                    </a:p>
                  </a:txBody>
                  <a:tcPr/>
                </a:tc>
                <a:tc>
                  <a:txBody>
                    <a:bodyPr/>
                    <a:lstStyle/>
                    <a:p>
                      <a:pPr algn="ctr"/>
                      <a:r>
                        <a:rPr lang="en-US" sz="2400" dirty="0">
                          <a:latin typeface="Letter-join Print Plus 4" panose="02000805000000020003" pitchFamily="50" charset="0"/>
                        </a:rPr>
                        <a:t>What doesn’t my child need?</a:t>
                      </a:r>
                    </a:p>
                  </a:txBody>
                  <a:tcPr/>
                </a:tc>
                <a:extLst>
                  <a:ext uri="{0D108BD9-81ED-4DB2-BD59-A6C34878D82A}">
                    <a16:rowId xmlns:a16="http://schemas.microsoft.com/office/drawing/2014/main" val="3504590871"/>
                  </a:ext>
                </a:extLst>
              </a:tr>
              <a:tr h="5296253">
                <a:tc>
                  <a:txBody>
                    <a:bodyPr/>
                    <a:lstStyle/>
                    <a:p>
                      <a:pPr eaLnBrk="1" hangingPunct="1">
                        <a:lnSpc>
                          <a:spcPct val="40000"/>
                        </a:lnSpc>
                        <a:buFont typeface="Wingdings" pitchFamily="2" charset="2"/>
                        <a:buChar char="¬"/>
                      </a:pPr>
                      <a:endParaRPr lang="en-GB" altLang="en-US" sz="2400" dirty="0">
                        <a:solidFill>
                          <a:srgbClr val="0070C0"/>
                        </a:solidFill>
                        <a:latin typeface="Letter-join Print Plus 4" panose="02000805000000020003" pitchFamily="50" charset="0"/>
                      </a:endParaRPr>
                    </a:p>
                    <a:p>
                      <a:pPr eaLnBrk="1" hangingPunct="1">
                        <a:lnSpc>
                          <a:spcPct val="40000"/>
                        </a:lnSpc>
                        <a:buFont typeface="Wingdings" pitchFamily="2" charset="2"/>
                        <a:buChar char="¬"/>
                      </a:pPr>
                      <a:endParaRPr lang="en-GB" altLang="en-US" sz="2400" dirty="0">
                        <a:solidFill>
                          <a:srgbClr val="0070C0"/>
                        </a:solidFill>
                        <a:latin typeface="Letter-join Print Plus 4" panose="02000805000000020003" pitchFamily="50" charset="0"/>
                      </a:endParaRPr>
                    </a:p>
                    <a:p>
                      <a:pPr eaLnBrk="1" hangingPunct="1">
                        <a:lnSpc>
                          <a:spcPct val="40000"/>
                        </a:lnSpc>
                        <a:buFont typeface="Wingdings" pitchFamily="2" charset="2"/>
                        <a:buChar char="¬"/>
                      </a:pPr>
                      <a:endParaRPr lang="en-GB" altLang="en-US" sz="2400" dirty="0">
                        <a:solidFill>
                          <a:srgbClr val="0070C0"/>
                        </a:solidFill>
                        <a:latin typeface="Letter-join Print Plus 4" panose="02000805000000020003" pitchFamily="50" charset="0"/>
                      </a:endParaRPr>
                    </a:p>
                    <a:p>
                      <a:pPr marL="285750" indent="-285750" eaLnBrk="1" hangingPunct="1">
                        <a:lnSpc>
                          <a:spcPct val="40000"/>
                        </a:lnSpc>
                        <a:buFont typeface="Wingdings" pitchFamily="2" charset="2"/>
                        <a:buChar char="¬"/>
                      </a:pPr>
                      <a:endParaRPr lang="en-GB" altLang="en-US" sz="2400" dirty="0">
                        <a:solidFill>
                          <a:srgbClr val="0070C0"/>
                        </a:solidFill>
                        <a:latin typeface="Letter-join Print Plus 4" panose="02000805000000020003" pitchFamily="50" charset="0"/>
                      </a:endParaRPr>
                    </a:p>
                    <a:p>
                      <a:pPr marL="285750" indent="-285750" eaLnBrk="1" hangingPunct="1">
                        <a:lnSpc>
                          <a:spcPct val="40000"/>
                        </a:lnSpc>
                        <a:buFont typeface="Wingdings" pitchFamily="2" charset="2"/>
                        <a:buChar char="¬"/>
                      </a:pPr>
                      <a:r>
                        <a:rPr lang="en-GB" altLang="en-US" sz="2400" dirty="0">
                          <a:solidFill>
                            <a:srgbClr val="0070C0"/>
                          </a:solidFill>
                          <a:latin typeface="Letter-join Print Plus 4" panose="02000805000000020003" pitchFamily="50" charset="0"/>
                        </a:rPr>
                        <a:t>Named</a:t>
                      </a:r>
                      <a:r>
                        <a:rPr lang="en-GB" altLang="en-US" sz="2400" baseline="0" dirty="0">
                          <a:solidFill>
                            <a:srgbClr val="0070C0"/>
                          </a:solidFill>
                          <a:latin typeface="Letter-join Print Plus 4" panose="02000805000000020003" pitchFamily="50" charset="0"/>
                        </a:rPr>
                        <a:t> uniform and coat</a:t>
                      </a:r>
                      <a:endParaRPr lang="en-GB" altLang="en-US" sz="2400" dirty="0">
                        <a:solidFill>
                          <a:srgbClr val="0070C0"/>
                        </a:solidFill>
                        <a:latin typeface="Letter-join Print Plus 4" panose="02000805000000020003" pitchFamily="50" charset="0"/>
                      </a:endParaRPr>
                    </a:p>
                    <a:p>
                      <a:pPr marL="285750" indent="-285750" eaLnBrk="1" hangingPunct="1">
                        <a:lnSpc>
                          <a:spcPct val="40000"/>
                        </a:lnSpc>
                        <a:buFont typeface="Wingdings" pitchFamily="2" charset="2"/>
                        <a:buChar char="¬"/>
                      </a:pPr>
                      <a:endParaRPr lang="en-GB" altLang="en-US" sz="2400" dirty="0">
                        <a:solidFill>
                          <a:srgbClr val="0070C0"/>
                        </a:solidFill>
                        <a:latin typeface="Letter-join Print Plus 4" panose="02000805000000020003" pitchFamily="50" charset="0"/>
                      </a:endParaRPr>
                    </a:p>
                    <a:p>
                      <a:pPr marL="285750" indent="-285750" eaLnBrk="1" hangingPunct="1">
                        <a:lnSpc>
                          <a:spcPct val="40000"/>
                        </a:lnSpc>
                        <a:buFont typeface="Wingdings" pitchFamily="2" charset="2"/>
                        <a:buChar char="¬"/>
                      </a:pPr>
                      <a:r>
                        <a:rPr lang="en-GB" altLang="en-US" sz="2400" dirty="0">
                          <a:solidFill>
                            <a:srgbClr val="0070C0"/>
                          </a:solidFill>
                          <a:latin typeface="Letter-join Print Plus 4" panose="02000805000000020003" pitchFamily="50" charset="0"/>
                        </a:rPr>
                        <a:t>Named</a:t>
                      </a:r>
                      <a:r>
                        <a:rPr lang="en-GB" altLang="en-US" sz="2400" baseline="0" dirty="0">
                          <a:solidFill>
                            <a:srgbClr val="0070C0"/>
                          </a:solidFill>
                          <a:latin typeface="Letter-join Print Plus 4" panose="02000805000000020003" pitchFamily="50" charset="0"/>
                        </a:rPr>
                        <a:t> PE kit</a:t>
                      </a:r>
                      <a:endParaRPr lang="en-GB" altLang="en-US" sz="2400" dirty="0">
                        <a:solidFill>
                          <a:srgbClr val="0070C0"/>
                        </a:solidFill>
                        <a:latin typeface="Letter-join Print Plus 4" panose="02000805000000020003" pitchFamily="50" charset="0"/>
                      </a:endParaRPr>
                    </a:p>
                    <a:p>
                      <a:pPr marL="285750" indent="-285750" eaLnBrk="1" hangingPunct="1">
                        <a:lnSpc>
                          <a:spcPct val="40000"/>
                        </a:lnSpc>
                        <a:buFont typeface="Wingdings" pitchFamily="2" charset="2"/>
                        <a:buChar char="¬"/>
                      </a:pPr>
                      <a:endParaRPr lang="en-GB" altLang="en-US" sz="2400" dirty="0">
                        <a:solidFill>
                          <a:srgbClr val="0070C0"/>
                        </a:solidFill>
                        <a:latin typeface="Letter-join Print Plus 4" panose="02000805000000020003" pitchFamily="50" charset="0"/>
                      </a:endParaRPr>
                    </a:p>
                    <a:p>
                      <a:pPr marL="285750" indent="-285750" eaLnBrk="1" hangingPunct="1">
                        <a:lnSpc>
                          <a:spcPct val="40000"/>
                        </a:lnSpc>
                        <a:buFont typeface="Wingdings" pitchFamily="2" charset="2"/>
                        <a:buChar char="¬"/>
                      </a:pPr>
                      <a:r>
                        <a:rPr lang="en-GB" altLang="en-US" sz="2400" dirty="0">
                          <a:solidFill>
                            <a:srgbClr val="0070C0"/>
                          </a:solidFill>
                          <a:latin typeface="Letter-join Print Plus 4" panose="02000805000000020003" pitchFamily="50" charset="0"/>
                        </a:rPr>
                        <a:t>Named</a:t>
                      </a:r>
                      <a:r>
                        <a:rPr lang="en-GB" altLang="en-US" sz="2400" baseline="0" dirty="0">
                          <a:solidFill>
                            <a:srgbClr val="0070C0"/>
                          </a:solidFill>
                          <a:latin typeface="Letter-join Print Plus 4" panose="02000805000000020003" pitchFamily="50" charset="0"/>
                        </a:rPr>
                        <a:t> wellies</a:t>
                      </a:r>
                      <a:endParaRPr lang="en-GB" altLang="en-US" sz="2400" dirty="0">
                        <a:solidFill>
                          <a:srgbClr val="0070C0"/>
                        </a:solidFill>
                        <a:latin typeface="Letter-join Print Plus 4" panose="02000805000000020003" pitchFamily="50" charset="0"/>
                      </a:endParaRPr>
                    </a:p>
                    <a:p>
                      <a:pPr eaLnBrk="1" hangingPunct="1">
                        <a:lnSpc>
                          <a:spcPct val="100000"/>
                        </a:lnSpc>
                        <a:buFont typeface="Wingdings" pitchFamily="2" charset="2"/>
                        <a:buChar char="¬"/>
                      </a:pPr>
                      <a:r>
                        <a:rPr lang="en-GB" altLang="en-US" sz="2400" dirty="0">
                          <a:solidFill>
                            <a:srgbClr val="0070C0"/>
                          </a:solidFill>
                          <a:latin typeface="Letter-join Print Plus 4" panose="02000805000000020003" pitchFamily="50" charset="0"/>
                        </a:rPr>
                        <a:t>Named water bottle</a:t>
                      </a:r>
                    </a:p>
                    <a:p>
                      <a:pPr algn="l" eaLnBrk="1" hangingPunct="1">
                        <a:lnSpc>
                          <a:spcPct val="100000"/>
                        </a:lnSpc>
                        <a:buFont typeface="Wingdings" pitchFamily="2" charset="2"/>
                        <a:buChar char="¬"/>
                      </a:pPr>
                      <a:r>
                        <a:rPr lang="en-GB" altLang="en-US" sz="2400" dirty="0">
                          <a:solidFill>
                            <a:srgbClr val="0070C0"/>
                          </a:solidFill>
                          <a:latin typeface="Letter-join Print Plus 4" panose="02000805000000020003" pitchFamily="50" charset="0"/>
                        </a:rPr>
                        <a:t>Named lunch box and plate  if having packed lunch</a:t>
                      </a:r>
                    </a:p>
                    <a:p>
                      <a:pPr eaLnBrk="1" hangingPunct="1">
                        <a:lnSpc>
                          <a:spcPct val="100000"/>
                        </a:lnSpc>
                        <a:buFont typeface="Wingdings" pitchFamily="2" charset="2"/>
                        <a:buChar char="¬"/>
                      </a:pPr>
                      <a:r>
                        <a:rPr lang="en-GB" altLang="en-US" sz="2400" dirty="0">
                          <a:solidFill>
                            <a:srgbClr val="0070C0"/>
                          </a:solidFill>
                          <a:latin typeface="Letter-join Print Plus 4" panose="02000805000000020003" pitchFamily="50" charset="0"/>
                        </a:rPr>
                        <a:t>Sunhat </a:t>
                      </a:r>
                    </a:p>
                    <a:p>
                      <a:pPr eaLnBrk="1" hangingPunct="1">
                        <a:lnSpc>
                          <a:spcPct val="100000"/>
                        </a:lnSpc>
                        <a:buFont typeface="Wingdings" pitchFamily="2" charset="2"/>
                        <a:buChar char="¬"/>
                      </a:pPr>
                      <a:r>
                        <a:rPr lang="en-GB" altLang="en-US" sz="2400" dirty="0">
                          <a:solidFill>
                            <a:srgbClr val="0070C0"/>
                          </a:solidFill>
                          <a:latin typeface="Letter-join Print Plus 4" panose="02000805000000020003" pitchFamily="50" charset="0"/>
                        </a:rPr>
                        <a:t>Message book</a:t>
                      </a:r>
                    </a:p>
                    <a:p>
                      <a:pPr marL="0" indent="0" eaLnBrk="1" hangingPunct="1">
                        <a:lnSpc>
                          <a:spcPct val="100000"/>
                        </a:lnSpc>
                        <a:buFont typeface="Wingdings" pitchFamily="2" charset="2"/>
                        <a:buNone/>
                      </a:pPr>
                      <a:endParaRPr lang="en-GB" altLang="en-US" sz="2400" dirty="0">
                        <a:solidFill>
                          <a:srgbClr val="0070C0"/>
                        </a:solidFill>
                        <a:latin typeface="Letter-join Print Plus 4" panose="02000805000000020003" pitchFamily="50" charset="0"/>
                      </a:endParaRPr>
                    </a:p>
                    <a:p>
                      <a:endParaRPr lang="en-US" sz="2400" dirty="0">
                        <a:latin typeface="Letter-join Print Plus 4" panose="02000805000000020003" pitchFamily="50" charset="0"/>
                      </a:endParaRPr>
                    </a:p>
                  </a:txBody>
                  <a:tcPr/>
                </a:tc>
                <a:tc>
                  <a:txBody>
                    <a:bodyPr/>
                    <a:lstStyle/>
                    <a:p>
                      <a:endParaRPr lang="en-US" sz="2400" dirty="0">
                        <a:latin typeface="Letter-join Print Plus 4" panose="02000805000000020003" pitchFamily="50" charset="0"/>
                      </a:endParaRPr>
                    </a:p>
                    <a:p>
                      <a:pPr eaLnBrk="1" hangingPunct="1">
                        <a:buFont typeface="Wingdings" panose="05000000000000000000" pitchFamily="2" charset="2"/>
                        <a:buChar char="¬"/>
                        <a:defRPr/>
                      </a:pPr>
                      <a:r>
                        <a:rPr lang="en-GB" altLang="en-US" sz="2400" dirty="0">
                          <a:solidFill>
                            <a:srgbClr val="0070C0"/>
                          </a:solidFill>
                          <a:latin typeface="Letter-join Print Plus 4" panose="02000805000000020003" pitchFamily="50" charset="0"/>
                          <a:cs typeface="+mn-cs"/>
                        </a:rPr>
                        <a:t>Stationery</a:t>
                      </a:r>
                      <a:r>
                        <a:rPr lang="en-GB" altLang="en-US" sz="2400" baseline="0" dirty="0">
                          <a:solidFill>
                            <a:srgbClr val="0070C0"/>
                          </a:solidFill>
                          <a:latin typeface="Letter-join Print Plus 4" panose="02000805000000020003" pitchFamily="50" charset="0"/>
                          <a:cs typeface="+mn-cs"/>
                        </a:rPr>
                        <a:t> </a:t>
                      </a:r>
                      <a:endParaRPr lang="en-GB" altLang="en-US" sz="2400" dirty="0">
                        <a:solidFill>
                          <a:srgbClr val="0070C0"/>
                        </a:solidFill>
                        <a:latin typeface="Letter-join Print Plus 4" panose="02000805000000020003" pitchFamily="50" charset="0"/>
                        <a:cs typeface="+mn-cs"/>
                      </a:endParaRPr>
                    </a:p>
                    <a:p>
                      <a:pPr eaLnBrk="1" hangingPunct="1">
                        <a:buFont typeface="Wingdings" panose="05000000000000000000" pitchFamily="2" charset="2"/>
                        <a:buChar char="¬"/>
                        <a:defRPr/>
                      </a:pPr>
                      <a:r>
                        <a:rPr lang="en-GB" altLang="en-US" sz="2400" dirty="0">
                          <a:solidFill>
                            <a:srgbClr val="0070C0"/>
                          </a:solidFill>
                          <a:latin typeface="Letter-join Print Plus 4" panose="02000805000000020003" pitchFamily="50" charset="0"/>
                          <a:cs typeface="+mn-cs"/>
                        </a:rPr>
                        <a:t>Toys-including keyrings on book bags</a:t>
                      </a:r>
                    </a:p>
                    <a:p>
                      <a:pPr eaLnBrk="1" hangingPunct="1">
                        <a:buFont typeface="Wingdings" panose="05000000000000000000" pitchFamily="2" charset="2"/>
                        <a:buChar char="¬"/>
                        <a:defRPr/>
                      </a:pPr>
                      <a:r>
                        <a:rPr lang="en-GB" altLang="en-US" sz="2400" dirty="0">
                          <a:solidFill>
                            <a:srgbClr val="0070C0"/>
                          </a:solidFill>
                          <a:latin typeface="Letter-join Print Plus 4" panose="02000805000000020003" pitchFamily="50" charset="0"/>
                          <a:cs typeface="+mn-cs"/>
                        </a:rPr>
                        <a:t>Books</a:t>
                      </a:r>
                    </a:p>
                    <a:p>
                      <a:pPr eaLnBrk="1" hangingPunct="1">
                        <a:buFont typeface="Wingdings" panose="05000000000000000000" pitchFamily="2" charset="2"/>
                        <a:buChar char="¬"/>
                        <a:defRPr/>
                      </a:pPr>
                      <a:r>
                        <a:rPr lang="en-GB" altLang="en-US" sz="2400" dirty="0">
                          <a:solidFill>
                            <a:srgbClr val="0070C0"/>
                          </a:solidFill>
                          <a:latin typeface="Letter-join Print Plus 4" panose="02000805000000020003" pitchFamily="50" charset="0"/>
                          <a:cs typeface="+mn-cs"/>
                        </a:rPr>
                        <a:t>Sweets</a:t>
                      </a:r>
                    </a:p>
                    <a:p>
                      <a:pPr eaLnBrk="1" hangingPunct="1">
                        <a:buFont typeface="Wingdings" panose="05000000000000000000" pitchFamily="2" charset="2"/>
                        <a:buChar char="¬"/>
                        <a:defRPr/>
                      </a:pPr>
                      <a:r>
                        <a:rPr lang="en-GB" altLang="en-US" sz="2400" dirty="0">
                          <a:solidFill>
                            <a:srgbClr val="0070C0"/>
                          </a:solidFill>
                          <a:latin typeface="Letter-join Print Plus 4" panose="02000805000000020003" pitchFamily="50" charset="0"/>
                          <a:cs typeface="+mn-cs"/>
                        </a:rPr>
                        <a:t>Blankets/comforters</a:t>
                      </a:r>
                    </a:p>
                    <a:p>
                      <a:pPr eaLnBrk="1" hangingPunct="1">
                        <a:buFont typeface="Wingdings" panose="05000000000000000000" pitchFamily="2" charset="2"/>
                        <a:buChar char="¬"/>
                        <a:defRPr/>
                      </a:pPr>
                      <a:r>
                        <a:rPr lang="en-GB" altLang="en-US" sz="2400" dirty="0">
                          <a:solidFill>
                            <a:srgbClr val="0070C0"/>
                          </a:solidFill>
                          <a:latin typeface="Letter-join Print Plus 4" panose="02000805000000020003" pitchFamily="50" charset="0"/>
                          <a:cs typeface="+mn-cs"/>
                        </a:rPr>
                        <a:t>Morning snack-we provide fruit for all children and</a:t>
                      </a:r>
                      <a:r>
                        <a:rPr lang="en-GB" altLang="en-US" sz="2400" baseline="0" dirty="0">
                          <a:solidFill>
                            <a:srgbClr val="0070C0"/>
                          </a:solidFill>
                          <a:latin typeface="Letter-join Print Plus 4" panose="02000805000000020003" pitchFamily="50" charset="0"/>
                          <a:cs typeface="+mn-cs"/>
                        </a:rPr>
                        <a:t> milk for under 5’s. </a:t>
                      </a:r>
                      <a:r>
                        <a:rPr lang="en-GB" altLang="en-US" sz="2400" dirty="0">
                          <a:solidFill>
                            <a:srgbClr val="0070C0"/>
                          </a:solidFill>
                          <a:latin typeface="Letter-join Print Plus 4" panose="02000805000000020003" pitchFamily="50" charset="0"/>
                          <a:cs typeface="+mn-cs"/>
                        </a:rPr>
                        <a:t> </a:t>
                      </a:r>
                    </a:p>
                    <a:p>
                      <a:pPr eaLnBrk="1" hangingPunct="1">
                        <a:buFont typeface="Wingdings" panose="05000000000000000000" pitchFamily="2" charset="2"/>
                        <a:buChar char="¬"/>
                        <a:defRPr/>
                      </a:pPr>
                      <a:r>
                        <a:rPr lang="en-GB" altLang="en-US" sz="2400" dirty="0">
                          <a:solidFill>
                            <a:srgbClr val="0070C0"/>
                          </a:solidFill>
                          <a:latin typeface="Letter-join Print Plus 4" panose="02000805000000020003" pitchFamily="50" charset="0"/>
                          <a:cs typeface="+mn-cs"/>
                        </a:rPr>
                        <a:t>We will provide a book bag-children do not need any other bags apart from their PE kit</a:t>
                      </a:r>
                    </a:p>
                    <a:p>
                      <a:endParaRPr lang="en-US" sz="2400" dirty="0">
                        <a:latin typeface="Letter-join Print Plus 4" panose="02000805000000020003" pitchFamily="50" charset="0"/>
                      </a:endParaRPr>
                    </a:p>
                  </a:txBody>
                  <a:tcPr/>
                </a:tc>
                <a:extLst>
                  <a:ext uri="{0D108BD9-81ED-4DB2-BD59-A6C34878D82A}">
                    <a16:rowId xmlns:a16="http://schemas.microsoft.com/office/drawing/2014/main" val="3158124877"/>
                  </a:ext>
                </a:extLst>
              </a:tr>
            </a:tbl>
          </a:graphicData>
        </a:graphic>
      </p:graphicFrame>
    </p:spTree>
    <p:extLst>
      <p:ext uri="{BB962C8B-B14F-4D97-AF65-F5344CB8AC3E}">
        <p14:creationId xmlns:p14="http://schemas.microsoft.com/office/powerpoint/2010/main" val="7860451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214A77-5C48-5544-BA76-8B8CCB6AE0E6}"/>
              </a:ext>
            </a:extLst>
          </p:cNvPr>
          <p:cNvSpPr>
            <a:spLocks noGrp="1"/>
          </p:cNvSpPr>
          <p:nvPr>
            <p:ph idx="1"/>
          </p:nvPr>
        </p:nvSpPr>
        <p:spPr>
          <a:xfrm>
            <a:off x="231774" y="1781176"/>
            <a:ext cx="4784363" cy="3760980"/>
          </a:xfrm>
        </p:spPr>
        <p:txBody>
          <a:bodyPr/>
          <a:lstStyle/>
          <a:p>
            <a:r>
              <a:rPr lang="en-GB" altLang="en-US" sz="2400" b="1" dirty="0">
                <a:solidFill>
                  <a:srgbClr val="FF0000"/>
                </a:solidFill>
                <a:latin typeface="Letter-join Print Plus 4" panose="02000805000000020003" pitchFamily="50" charset="0"/>
                <a:cs typeface="Segoe UI" panose="020B0502040204020203" pitchFamily="34" charset="0"/>
              </a:rPr>
              <a:t>Prime </a:t>
            </a:r>
            <a:r>
              <a:rPr lang="en-GB" altLang="en-US" sz="2400" b="1" dirty="0">
                <a:solidFill>
                  <a:schemeClr val="accent1"/>
                </a:solidFill>
                <a:latin typeface="Letter-join Print Plus 4" panose="02000805000000020003" pitchFamily="50" charset="0"/>
                <a:cs typeface="Segoe UI" panose="020B0502040204020203" pitchFamily="34" charset="0"/>
              </a:rPr>
              <a:t>and </a:t>
            </a:r>
            <a:r>
              <a:rPr lang="en-GB" altLang="en-US" sz="2400" b="1" dirty="0">
                <a:solidFill>
                  <a:schemeClr val="accent6"/>
                </a:solidFill>
                <a:latin typeface="Letter-join Print Plus 4" panose="02000805000000020003" pitchFamily="50" charset="0"/>
                <a:cs typeface="Segoe UI" panose="020B0502040204020203" pitchFamily="34" charset="0"/>
              </a:rPr>
              <a:t>specific</a:t>
            </a:r>
            <a:r>
              <a:rPr lang="en-GB" altLang="en-US" sz="2400" b="1" dirty="0">
                <a:solidFill>
                  <a:schemeClr val="accent1"/>
                </a:solidFill>
                <a:latin typeface="Letter-join Print Plus 4" panose="02000805000000020003" pitchFamily="50" charset="0"/>
                <a:cs typeface="Segoe UI" panose="020B0502040204020203" pitchFamily="34" charset="0"/>
              </a:rPr>
              <a:t> areas of learning</a:t>
            </a:r>
          </a:p>
          <a:p>
            <a:r>
              <a:rPr lang="en-GB" altLang="en-US" sz="2400" b="1" dirty="0">
                <a:solidFill>
                  <a:schemeClr val="accent1"/>
                </a:solidFill>
                <a:latin typeface="Letter-join Print Plus 4" panose="02000805000000020003" pitchFamily="50" charset="0"/>
                <a:cs typeface="Segoe UI" panose="020B0502040204020203" pitchFamily="34" charset="0"/>
              </a:rPr>
              <a:t>Seven areas of learning</a:t>
            </a:r>
          </a:p>
          <a:p>
            <a:endParaRPr lang="en-GB" altLang="en-US" dirty="0">
              <a:latin typeface="Segoe UI" panose="020B0502040204020203" pitchFamily="34" charset="0"/>
              <a:cs typeface="Segoe UI" panose="020B0502040204020203" pitchFamily="34" charset="0"/>
            </a:endParaRPr>
          </a:p>
        </p:txBody>
      </p:sp>
      <p:sp>
        <p:nvSpPr>
          <p:cNvPr id="6" name="Rectangle 2">
            <a:extLst>
              <a:ext uri="{FF2B5EF4-FFF2-40B4-BE49-F238E27FC236}">
                <a16:creationId xmlns:a16="http://schemas.microsoft.com/office/drawing/2014/main" id="{FEFB5035-8F0E-EF4A-BC17-BBF645CFFE9A}"/>
              </a:ext>
            </a:extLst>
          </p:cNvPr>
          <p:cNvSpPr>
            <a:spLocks noGrp="1" noChangeArrowheads="1"/>
          </p:cNvSpPr>
          <p:nvPr>
            <p:ph type="title"/>
          </p:nvPr>
        </p:nvSpPr>
        <p:spPr>
          <a:xfrm>
            <a:off x="0" y="365125"/>
            <a:ext cx="8452945" cy="801523"/>
          </a:xfrm>
        </p:spPr>
        <p:txBody>
          <a:bodyPr>
            <a:normAutofit/>
          </a:bodyPr>
          <a:lstStyle/>
          <a:p>
            <a:pPr marL="182880" indent="0" eaLnBrk="1" fontAlgn="auto" hangingPunct="1">
              <a:spcAft>
                <a:spcPts val="0"/>
              </a:spcAft>
              <a:buClr>
                <a:schemeClr val="accent6">
                  <a:lumMod val="75000"/>
                </a:schemeClr>
              </a:buClr>
              <a:buFont typeface="Georgia" panose="02040502050405020303" pitchFamily="18" charset="0"/>
              <a:buNone/>
              <a:defRPr/>
            </a:pPr>
            <a:r>
              <a:rPr lang="en-GB" sz="4800" b="1" dirty="0">
                <a:solidFill>
                  <a:schemeClr val="accent1"/>
                </a:solidFill>
                <a:latin typeface="Letter-join Print Plus 4" panose="02000805000000020003" pitchFamily="50" charset="0"/>
                <a:cs typeface="Segoe UI" panose="020B0502040204020203" pitchFamily="34" charset="0"/>
              </a:rPr>
              <a:t>Early Years Curriculum</a:t>
            </a:r>
          </a:p>
        </p:txBody>
      </p:sp>
      <p:graphicFrame>
        <p:nvGraphicFramePr>
          <p:cNvPr id="7" name="Table 6">
            <a:extLst>
              <a:ext uri="{FF2B5EF4-FFF2-40B4-BE49-F238E27FC236}">
                <a16:creationId xmlns:a16="http://schemas.microsoft.com/office/drawing/2014/main" id="{F1B8A803-0E7F-B240-B14D-B272325764F5}"/>
              </a:ext>
            </a:extLst>
          </p:cNvPr>
          <p:cNvGraphicFramePr>
            <a:graphicFrameLocks noGrp="1"/>
          </p:cNvGraphicFramePr>
          <p:nvPr>
            <p:extLst>
              <p:ext uri="{D42A27DB-BD31-4B8C-83A1-F6EECF244321}">
                <p14:modId xmlns:p14="http://schemas.microsoft.com/office/powerpoint/2010/main" val="1195885314"/>
              </p:ext>
            </p:extLst>
          </p:nvPr>
        </p:nvGraphicFramePr>
        <p:xfrm>
          <a:off x="4595751" y="1085730"/>
          <a:ext cx="7363952" cy="5656110"/>
        </p:xfrm>
        <a:graphic>
          <a:graphicData uri="http://schemas.openxmlformats.org/drawingml/2006/table">
            <a:tbl>
              <a:tblPr firstRow="1" bandRow="1">
                <a:tableStyleId>{5C22544A-7EE6-4342-B048-85BDC9FD1C3A}</a:tableStyleId>
              </a:tblPr>
              <a:tblGrid>
                <a:gridCol w="3681976">
                  <a:extLst>
                    <a:ext uri="{9D8B030D-6E8A-4147-A177-3AD203B41FA5}">
                      <a16:colId xmlns:a16="http://schemas.microsoft.com/office/drawing/2014/main" val="4166083699"/>
                    </a:ext>
                  </a:extLst>
                </a:gridCol>
                <a:gridCol w="3681976">
                  <a:extLst>
                    <a:ext uri="{9D8B030D-6E8A-4147-A177-3AD203B41FA5}">
                      <a16:colId xmlns:a16="http://schemas.microsoft.com/office/drawing/2014/main" val="1630380240"/>
                    </a:ext>
                  </a:extLst>
                </a:gridCol>
              </a:tblGrid>
              <a:tr h="492430">
                <a:tc>
                  <a:txBody>
                    <a:bodyPr/>
                    <a:lstStyle/>
                    <a:p>
                      <a:pPr algn="ctr"/>
                      <a:r>
                        <a:rPr lang="en-US" sz="2800" dirty="0">
                          <a:solidFill>
                            <a:srgbClr val="FF0000"/>
                          </a:solidFill>
                          <a:latin typeface="Letter-join Print Plus 4" panose="02000805000000020003" pitchFamily="50" charset="0"/>
                        </a:rPr>
                        <a:t>Prime</a:t>
                      </a:r>
                    </a:p>
                  </a:txBody>
                  <a:tcPr/>
                </a:tc>
                <a:tc>
                  <a:txBody>
                    <a:bodyPr/>
                    <a:lstStyle/>
                    <a:p>
                      <a:pPr algn="ctr"/>
                      <a:r>
                        <a:rPr lang="en-US" sz="2800" dirty="0">
                          <a:solidFill>
                            <a:srgbClr val="00B050"/>
                          </a:solidFill>
                          <a:latin typeface="Letter-join Print Plus 4" panose="02000805000000020003" pitchFamily="50" charset="0"/>
                        </a:rPr>
                        <a:t>Specific</a:t>
                      </a:r>
                    </a:p>
                  </a:txBody>
                  <a:tcPr/>
                </a:tc>
                <a:extLst>
                  <a:ext uri="{0D108BD9-81ED-4DB2-BD59-A6C34878D82A}">
                    <a16:rowId xmlns:a16="http://schemas.microsoft.com/office/drawing/2014/main" val="4189991371"/>
                  </a:ext>
                </a:extLst>
              </a:tr>
              <a:tr h="5137950">
                <a:tc>
                  <a:txBody>
                    <a:bodyPr/>
                    <a:lstStyle/>
                    <a:p>
                      <a:pPr eaLnBrk="1" hangingPunct="1">
                        <a:lnSpc>
                          <a:spcPct val="80000"/>
                        </a:lnSpc>
                        <a:buFont typeface="Wingdings" charset="0"/>
                        <a:buNone/>
                        <a:defRPr/>
                      </a:pPr>
                      <a:r>
                        <a:rPr lang="en-GB" sz="2000" dirty="0">
                          <a:solidFill>
                            <a:srgbClr val="FF0000"/>
                          </a:solidFill>
                          <a:latin typeface="Letter-join Print Plus 4" panose="02000805000000020003" pitchFamily="50" charset="0"/>
                          <a:ea typeface="MS PGothic" charset="0"/>
                        </a:rPr>
                        <a:t>Communication and Language:</a:t>
                      </a:r>
                    </a:p>
                    <a:p>
                      <a:pPr eaLnBrk="1" hangingPunct="1">
                        <a:lnSpc>
                          <a:spcPct val="80000"/>
                        </a:lnSpc>
                        <a:buFont typeface="Wingdings" charset="0"/>
                        <a:buNone/>
                        <a:defRPr/>
                      </a:pPr>
                      <a:r>
                        <a:rPr lang="en-GB" sz="2000" dirty="0">
                          <a:solidFill>
                            <a:srgbClr val="0070C0"/>
                          </a:solidFill>
                          <a:latin typeface="Letter-join Print Plus 4" panose="02000805000000020003" pitchFamily="50" charset="0"/>
                          <a:ea typeface="MS PGothic" charset="0"/>
                        </a:rPr>
                        <a:t>Listening, attention and understanding</a:t>
                      </a:r>
                    </a:p>
                    <a:p>
                      <a:pPr eaLnBrk="1" hangingPunct="1">
                        <a:lnSpc>
                          <a:spcPct val="80000"/>
                        </a:lnSpc>
                        <a:buFont typeface="Wingdings" charset="0"/>
                        <a:buNone/>
                        <a:defRPr/>
                      </a:pPr>
                      <a:r>
                        <a:rPr lang="en-GB" sz="2000" dirty="0">
                          <a:solidFill>
                            <a:srgbClr val="0070C0"/>
                          </a:solidFill>
                          <a:latin typeface="Letter-join Print Plus 4" panose="02000805000000020003" pitchFamily="50" charset="0"/>
                          <a:ea typeface="MS PGothic" charset="0"/>
                        </a:rPr>
                        <a:t>Speaking</a:t>
                      </a:r>
                    </a:p>
                    <a:p>
                      <a:pPr eaLnBrk="1" hangingPunct="1">
                        <a:lnSpc>
                          <a:spcPct val="80000"/>
                        </a:lnSpc>
                        <a:buFont typeface="Wingdings" charset="0"/>
                        <a:buNone/>
                        <a:defRPr/>
                      </a:pPr>
                      <a:endParaRPr lang="en-GB" sz="2000" dirty="0">
                        <a:solidFill>
                          <a:srgbClr val="0070C0"/>
                        </a:solidFill>
                        <a:latin typeface="Letter-join Print Plus 4" panose="02000805000000020003" pitchFamily="50" charset="0"/>
                        <a:ea typeface="MS PGothic" charset="0"/>
                      </a:endParaRPr>
                    </a:p>
                    <a:p>
                      <a:pPr eaLnBrk="1" hangingPunct="1">
                        <a:lnSpc>
                          <a:spcPct val="80000"/>
                        </a:lnSpc>
                        <a:buFont typeface="Wingdings" charset="0"/>
                        <a:buNone/>
                        <a:defRPr/>
                      </a:pPr>
                      <a:r>
                        <a:rPr lang="en-GB" sz="2000" dirty="0">
                          <a:solidFill>
                            <a:srgbClr val="FF0000"/>
                          </a:solidFill>
                          <a:latin typeface="Letter-join Print Plus 4" panose="02000805000000020003" pitchFamily="50" charset="0"/>
                          <a:ea typeface="MS PGothic" charset="0"/>
                        </a:rPr>
                        <a:t>Physical development:</a:t>
                      </a:r>
                    </a:p>
                    <a:p>
                      <a:pPr eaLnBrk="1" hangingPunct="1">
                        <a:lnSpc>
                          <a:spcPct val="80000"/>
                        </a:lnSpc>
                        <a:buFont typeface="Wingdings" charset="0"/>
                        <a:buNone/>
                        <a:defRPr/>
                      </a:pPr>
                      <a:r>
                        <a:rPr lang="en-GB" sz="2000" dirty="0">
                          <a:solidFill>
                            <a:srgbClr val="0070C0"/>
                          </a:solidFill>
                          <a:latin typeface="Letter-join Print Plus 4" panose="02000805000000020003" pitchFamily="50" charset="0"/>
                          <a:ea typeface="MS PGothic" charset="0"/>
                        </a:rPr>
                        <a:t>Gross motor skills</a:t>
                      </a:r>
                    </a:p>
                    <a:p>
                      <a:pPr eaLnBrk="1" hangingPunct="1">
                        <a:lnSpc>
                          <a:spcPct val="80000"/>
                        </a:lnSpc>
                        <a:buFont typeface="Wingdings" charset="0"/>
                        <a:buNone/>
                        <a:defRPr/>
                      </a:pPr>
                      <a:r>
                        <a:rPr lang="en-GB" sz="2000" dirty="0">
                          <a:solidFill>
                            <a:srgbClr val="0070C0"/>
                          </a:solidFill>
                          <a:latin typeface="Letter-join Print Plus 4" panose="02000805000000020003" pitchFamily="50" charset="0"/>
                          <a:ea typeface="MS PGothic" charset="0"/>
                        </a:rPr>
                        <a:t>Fine motor skills</a:t>
                      </a:r>
                    </a:p>
                    <a:p>
                      <a:pPr eaLnBrk="1" hangingPunct="1">
                        <a:lnSpc>
                          <a:spcPct val="80000"/>
                        </a:lnSpc>
                        <a:buFont typeface="Wingdings" charset="0"/>
                        <a:buNone/>
                        <a:defRPr/>
                      </a:pPr>
                      <a:endParaRPr lang="en-GB" sz="2000" dirty="0">
                        <a:solidFill>
                          <a:srgbClr val="0070C0"/>
                        </a:solidFill>
                        <a:latin typeface="Letter-join Print Plus 4" panose="02000805000000020003" pitchFamily="50" charset="0"/>
                        <a:ea typeface="MS PGothic" charset="0"/>
                      </a:endParaRPr>
                    </a:p>
                    <a:p>
                      <a:pPr eaLnBrk="1" hangingPunct="1">
                        <a:lnSpc>
                          <a:spcPct val="80000"/>
                        </a:lnSpc>
                        <a:buFont typeface="Wingdings" charset="0"/>
                        <a:buNone/>
                        <a:defRPr/>
                      </a:pPr>
                      <a:r>
                        <a:rPr lang="en-GB" sz="2000" dirty="0">
                          <a:solidFill>
                            <a:srgbClr val="FF0000"/>
                          </a:solidFill>
                          <a:latin typeface="Letter-join Print Plus 4" panose="02000805000000020003" pitchFamily="50" charset="0"/>
                          <a:ea typeface="MS PGothic" charset="0"/>
                        </a:rPr>
                        <a:t>Personal, Social and Emotional development:</a:t>
                      </a:r>
                    </a:p>
                    <a:p>
                      <a:pPr eaLnBrk="1" hangingPunct="1">
                        <a:lnSpc>
                          <a:spcPct val="80000"/>
                        </a:lnSpc>
                        <a:buFont typeface="Wingdings" charset="0"/>
                        <a:buNone/>
                        <a:defRPr/>
                      </a:pPr>
                      <a:r>
                        <a:rPr lang="en-GB" sz="2000" dirty="0">
                          <a:solidFill>
                            <a:srgbClr val="0070C0"/>
                          </a:solidFill>
                          <a:latin typeface="Letter-join Print Plus 4" panose="02000805000000020003" pitchFamily="50" charset="0"/>
                          <a:ea typeface="MS PGothic" charset="0"/>
                        </a:rPr>
                        <a:t>Self-regulation</a:t>
                      </a:r>
                    </a:p>
                    <a:p>
                      <a:pPr eaLnBrk="1" hangingPunct="1">
                        <a:lnSpc>
                          <a:spcPct val="80000"/>
                        </a:lnSpc>
                        <a:buFont typeface="Wingdings" charset="0"/>
                        <a:buNone/>
                        <a:defRPr/>
                      </a:pPr>
                      <a:r>
                        <a:rPr lang="en-GB" sz="2000" dirty="0">
                          <a:solidFill>
                            <a:srgbClr val="0070C0"/>
                          </a:solidFill>
                          <a:latin typeface="Letter-join Print Plus 4" panose="02000805000000020003" pitchFamily="50" charset="0"/>
                          <a:ea typeface="MS PGothic" charset="0"/>
                        </a:rPr>
                        <a:t>Managing self</a:t>
                      </a:r>
                    </a:p>
                    <a:p>
                      <a:pPr eaLnBrk="1" hangingPunct="1">
                        <a:lnSpc>
                          <a:spcPct val="80000"/>
                        </a:lnSpc>
                        <a:buFont typeface="Wingdings" charset="0"/>
                        <a:buNone/>
                        <a:defRPr/>
                      </a:pPr>
                      <a:r>
                        <a:rPr lang="en-GB" sz="2000" dirty="0">
                          <a:solidFill>
                            <a:srgbClr val="0070C0"/>
                          </a:solidFill>
                          <a:latin typeface="Letter-join Print Plus 4" panose="02000805000000020003" pitchFamily="50" charset="0"/>
                          <a:ea typeface="MS PGothic" charset="0"/>
                        </a:rPr>
                        <a:t>Building relationships</a:t>
                      </a:r>
                    </a:p>
                    <a:p>
                      <a:endParaRPr lang="en-US" sz="2000" dirty="0">
                        <a:latin typeface="Letter-join Print Plus 4" panose="02000805000000020003" pitchFamily="50" charset="0"/>
                      </a:endParaRPr>
                    </a:p>
                  </a:txBody>
                  <a:tcPr/>
                </a:tc>
                <a:tc>
                  <a:txBody>
                    <a:bodyPr/>
                    <a:lstStyle/>
                    <a:p>
                      <a:pPr eaLnBrk="1" hangingPunct="1">
                        <a:lnSpc>
                          <a:spcPct val="80000"/>
                        </a:lnSpc>
                        <a:buFont typeface="Wingdings" charset="0"/>
                        <a:buNone/>
                        <a:defRPr/>
                      </a:pPr>
                      <a:r>
                        <a:rPr lang="en-GB" sz="2000" dirty="0">
                          <a:solidFill>
                            <a:srgbClr val="00B050"/>
                          </a:solidFill>
                          <a:latin typeface="Letter-join Print Plus 4" panose="02000805000000020003" pitchFamily="50" charset="0"/>
                          <a:ea typeface="MS PGothic" charset="0"/>
                        </a:rPr>
                        <a:t>Literacy: </a:t>
                      </a:r>
                    </a:p>
                    <a:p>
                      <a:pPr eaLnBrk="1" hangingPunct="1">
                        <a:lnSpc>
                          <a:spcPct val="80000"/>
                        </a:lnSpc>
                        <a:buFont typeface="Wingdings" charset="0"/>
                        <a:buNone/>
                        <a:defRPr/>
                      </a:pPr>
                      <a:r>
                        <a:rPr lang="en-GB" sz="2000" dirty="0">
                          <a:solidFill>
                            <a:srgbClr val="0070C0"/>
                          </a:solidFill>
                          <a:latin typeface="Letter-join Print Plus 4" panose="02000805000000020003" pitchFamily="50" charset="0"/>
                          <a:ea typeface="MS PGothic" charset="0"/>
                        </a:rPr>
                        <a:t>Comprehension</a:t>
                      </a:r>
                    </a:p>
                    <a:p>
                      <a:pPr eaLnBrk="1" hangingPunct="1">
                        <a:lnSpc>
                          <a:spcPct val="80000"/>
                        </a:lnSpc>
                        <a:buFont typeface="Wingdings" charset="0"/>
                        <a:buNone/>
                        <a:defRPr/>
                      </a:pPr>
                      <a:r>
                        <a:rPr lang="en-GB" sz="2000" dirty="0">
                          <a:solidFill>
                            <a:srgbClr val="0070C0"/>
                          </a:solidFill>
                          <a:latin typeface="Letter-join Print Plus 4" panose="02000805000000020003" pitchFamily="50" charset="0"/>
                          <a:ea typeface="MS PGothic" charset="0"/>
                        </a:rPr>
                        <a:t>Word</a:t>
                      </a:r>
                      <a:r>
                        <a:rPr lang="en-GB" sz="2000" baseline="0" dirty="0">
                          <a:solidFill>
                            <a:srgbClr val="0070C0"/>
                          </a:solidFill>
                          <a:latin typeface="Letter-join Print Plus 4" panose="02000805000000020003" pitchFamily="50" charset="0"/>
                          <a:ea typeface="MS PGothic" charset="0"/>
                        </a:rPr>
                        <a:t> reading</a:t>
                      </a:r>
                    </a:p>
                    <a:p>
                      <a:pPr eaLnBrk="1" hangingPunct="1">
                        <a:lnSpc>
                          <a:spcPct val="80000"/>
                        </a:lnSpc>
                        <a:buFont typeface="Wingdings" charset="0"/>
                        <a:buNone/>
                        <a:defRPr/>
                      </a:pPr>
                      <a:r>
                        <a:rPr lang="en-GB" sz="2000" baseline="0" dirty="0">
                          <a:solidFill>
                            <a:srgbClr val="0070C0"/>
                          </a:solidFill>
                          <a:latin typeface="Letter-join Print Plus 4" panose="02000805000000020003" pitchFamily="50" charset="0"/>
                          <a:ea typeface="MS PGothic" charset="0"/>
                        </a:rPr>
                        <a:t>Writing</a:t>
                      </a:r>
                      <a:endParaRPr lang="en-GB" sz="2000" dirty="0">
                        <a:solidFill>
                          <a:srgbClr val="0070C0"/>
                        </a:solidFill>
                        <a:latin typeface="Letter-join Print Plus 4" panose="02000805000000020003" pitchFamily="50" charset="0"/>
                        <a:ea typeface="MS PGothic" charset="0"/>
                      </a:endParaRPr>
                    </a:p>
                    <a:p>
                      <a:pPr eaLnBrk="1" hangingPunct="1">
                        <a:lnSpc>
                          <a:spcPct val="80000"/>
                        </a:lnSpc>
                        <a:buFont typeface="Wingdings" charset="0"/>
                        <a:buNone/>
                        <a:defRPr/>
                      </a:pPr>
                      <a:endParaRPr lang="en-GB" sz="2000" dirty="0">
                        <a:solidFill>
                          <a:srgbClr val="0070C0"/>
                        </a:solidFill>
                        <a:latin typeface="Letter-join Print Plus 4" panose="02000805000000020003" pitchFamily="50" charset="0"/>
                        <a:ea typeface="MS PGothic" charset="0"/>
                      </a:endParaRPr>
                    </a:p>
                    <a:p>
                      <a:pPr eaLnBrk="1" hangingPunct="1">
                        <a:lnSpc>
                          <a:spcPct val="80000"/>
                        </a:lnSpc>
                        <a:buFont typeface="Wingdings" charset="0"/>
                        <a:buNone/>
                        <a:defRPr/>
                      </a:pPr>
                      <a:r>
                        <a:rPr lang="en-GB" sz="2000" dirty="0">
                          <a:solidFill>
                            <a:srgbClr val="00B050"/>
                          </a:solidFill>
                          <a:latin typeface="Letter-join Print Plus 4" panose="02000805000000020003" pitchFamily="50" charset="0"/>
                          <a:ea typeface="MS PGothic" charset="0"/>
                        </a:rPr>
                        <a:t>Mathematics:</a:t>
                      </a:r>
                    </a:p>
                    <a:p>
                      <a:pPr eaLnBrk="1" hangingPunct="1">
                        <a:lnSpc>
                          <a:spcPct val="80000"/>
                        </a:lnSpc>
                        <a:buFont typeface="Wingdings" charset="0"/>
                        <a:buNone/>
                        <a:defRPr/>
                      </a:pPr>
                      <a:r>
                        <a:rPr lang="en-GB" sz="2000" dirty="0">
                          <a:solidFill>
                            <a:srgbClr val="0070C0"/>
                          </a:solidFill>
                          <a:latin typeface="Letter-join Print Plus 4" panose="02000805000000020003" pitchFamily="50" charset="0"/>
                          <a:ea typeface="MS PGothic" charset="0"/>
                        </a:rPr>
                        <a:t>Number</a:t>
                      </a:r>
                    </a:p>
                    <a:p>
                      <a:pPr eaLnBrk="1" hangingPunct="1">
                        <a:lnSpc>
                          <a:spcPct val="80000"/>
                        </a:lnSpc>
                        <a:buFont typeface="Wingdings" charset="0"/>
                        <a:buNone/>
                        <a:defRPr/>
                      </a:pPr>
                      <a:r>
                        <a:rPr lang="en-GB" sz="2000" dirty="0">
                          <a:solidFill>
                            <a:srgbClr val="0070C0"/>
                          </a:solidFill>
                          <a:latin typeface="Letter-join Print Plus 4" panose="02000805000000020003" pitchFamily="50" charset="0"/>
                          <a:ea typeface="MS PGothic" charset="0"/>
                        </a:rPr>
                        <a:t>Numerical patterns</a:t>
                      </a:r>
                    </a:p>
                    <a:p>
                      <a:pPr eaLnBrk="1" hangingPunct="1">
                        <a:lnSpc>
                          <a:spcPct val="80000"/>
                        </a:lnSpc>
                        <a:buFont typeface="Wingdings" charset="0"/>
                        <a:buNone/>
                        <a:defRPr/>
                      </a:pPr>
                      <a:endParaRPr lang="en-GB" sz="2000" dirty="0">
                        <a:solidFill>
                          <a:srgbClr val="0070C0"/>
                        </a:solidFill>
                        <a:latin typeface="Letter-join Print Plus 4" panose="02000805000000020003" pitchFamily="50" charset="0"/>
                        <a:ea typeface="MS PGothic" charset="0"/>
                      </a:endParaRPr>
                    </a:p>
                    <a:p>
                      <a:pPr eaLnBrk="1" hangingPunct="1">
                        <a:lnSpc>
                          <a:spcPct val="80000"/>
                        </a:lnSpc>
                        <a:buFont typeface="Wingdings" charset="0"/>
                        <a:buNone/>
                        <a:defRPr/>
                      </a:pPr>
                      <a:r>
                        <a:rPr lang="en-GB" sz="2000" dirty="0">
                          <a:solidFill>
                            <a:srgbClr val="00B050"/>
                          </a:solidFill>
                          <a:latin typeface="Letter-join Print Plus 4" panose="02000805000000020003" pitchFamily="50" charset="0"/>
                          <a:ea typeface="MS PGothic" charset="0"/>
                        </a:rPr>
                        <a:t>Understanding the World: </a:t>
                      </a:r>
                    </a:p>
                    <a:p>
                      <a:pPr eaLnBrk="1" hangingPunct="1">
                        <a:lnSpc>
                          <a:spcPct val="80000"/>
                        </a:lnSpc>
                        <a:buFont typeface="Wingdings" charset="0"/>
                        <a:buNone/>
                        <a:defRPr/>
                      </a:pPr>
                      <a:r>
                        <a:rPr lang="en-GB" sz="2000" dirty="0">
                          <a:solidFill>
                            <a:srgbClr val="0070C0"/>
                          </a:solidFill>
                          <a:latin typeface="Letter-join Print Plus 4" panose="02000805000000020003" pitchFamily="50" charset="0"/>
                          <a:ea typeface="MS PGothic" charset="0"/>
                        </a:rPr>
                        <a:t>Past and Present</a:t>
                      </a:r>
                    </a:p>
                    <a:p>
                      <a:pPr eaLnBrk="1" hangingPunct="1">
                        <a:lnSpc>
                          <a:spcPct val="80000"/>
                        </a:lnSpc>
                        <a:buFont typeface="Wingdings" charset="0"/>
                        <a:buNone/>
                        <a:defRPr/>
                      </a:pPr>
                      <a:r>
                        <a:rPr lang="en-GB" sz="2000" dirty="0">
                          <a:solidFill>
                            <a:srgbClr val="0070C0"/>
                          </a:solidFill>
                          <a:latin typeface="Letter-join Print Plus 4" panose="02000805000000020003" pitchFamily="50" charset="0"/>
                          <a:ea typeface="MS PGothic" charset="0"/>
                        </a:rPr>
                        <a:t>People, Culture and Communities</a:t>
                      </a:r>
                    </a:p>
                    <a:p>
                      <a:pPr eaLnBrk="1" hangingPunct="1">
                        <a:lnSpc>
                          <a:spcPct val="80000"/>
                        </a:lnSpc>
                        <a:buFont typeface="Wingdings" charset="0"/>
                        <a:buNone/>
                        <a:defRPr/>
                      </a:pPr>
                      <a:r>
                        <a:rPr lang="en-GB" sz="2000" dirty="0">
                          <a:solidFill>
                            <a:srgbClr val="0070C0"/>
                          </a:solidFill>
                          <a:latin typeface="Letter-join Print Plus 4" panose="02000805000000020003" pitchFamily="50" charset="0"/>
                          <a:ea typeface="MS PGothic" charset="0"/>
                        </a:rPr>
                        <a:t>The Natural World</a:t>
                      </a:r>
                    </a:p>
                    <a:p>
                      <a:pPr eaLnBrk="1" hangingPunct="1">
                        <a:lnSpc>
                          <a:spcPct val="80000"/>
                        </a:lnSpc>
                        <a:buFont typeface="Wingdings" charset="0"/>
                        <a:buNone/>
                        <a:defRPr/>
                      </a:pPr>
                      <a:endParaRPr lang="en-GB" sz="2000" dirty="0">
                        <a:solidFill>
                          <a:srgbClr val="0070C0"/>
                        </a:solidFill>
                        <a:latin typeface="Letter-join Print Plus 4" panose="02000805000000020003" pitchFamily="50" charset="0"/>
                        <a:ea typeface="MS PGothic" charset="0"/>
                      </a:endParaRPr>
                    </a:p>
                    <a:p>
                      <a:pPr eaLnBrk="1" hangingPunct="1">
                        <a:lnSpc>
                          <a:spcPct val="80000"/>
                        </a:lnSpc>
                        <a:buFont typeface="Wingdings" charset="0"/>
                        <a:buNone/>
                        <a:defRPr/>
                      </a:pPr>
                      <a:r>
                        <a:rPr lang="en-GB" sz="2000" dirty="0">
                          <a:solidFill>
                            <a:srgbClr val="00B050"/>
                          </a:solidFill>
                          <a:latin typeface="Letter-join Print Plus 4" panose="02000805000000020003" pitchFamily="50" charset="0"/>
                          <a:ea typeface="MS PGothic" charset="0"/>
                        </a:rPr>
                        <a:t>Expressive Arts and Design: </a:t>
                      </a:r>
                    </a:p>
                    <a:p>
                      <a:pPr eaLnBrk="1" hangingPunct="1">
                        <a:lnSpc>
                          <a:spcPct val="80000"/>
                        </a:lnSpc>
                        <a:buFont typeface="Wingdings" charset="0"/>
                        <a:buNone/>
                        <a:defRPr/>
                      </a:pPr>
                      <a:r>
                        <a:rPr lang="en-GB" sz="2000" dirty="0">
                          <a:solidFill>
                            <a:srgbClr val="0070C0"/>
                          </a:solidFill>
                          <a:latin typeface="Letter-join Print Plus 4" panose="02000805000000020003" pitchFamily="50" charset="0"/>
                          <a:ea typeface="MS PGothic" charset="0"/>
                        </a:rPr>
                        <a:t>Creating with materials</a:t>
                      </a:r>
                    </a:p>
                    <a:p>
                      <a:pPr eaLnBrk="1" hangingPunct="1">
                        <a:lnSpc>
                          <a:spcPct val="80000"/>
                        </a:lnSpc>
                        <a:buFont typeface="Wingdings" charset="0"/>
                        <a:buNone/>
                        <a:defRPr/>
                      </a:pPr>
                      <a:r>
                        <a:rPr lang="en-GB" sz="2000" dirty="0">
                          <a:solidFill>
                            <a:srgbClr val="0070C0"/>
                          </a:solidFill>
                          <a:latin typeface="Letter-join Print Plus 4" panose="02000805000000020003" pitchFamily="50" charset="0"/>
                          <a:ea typeface="MS PGothic" charset="0"/>
                        </a:rPr>
                        <a:t>Being imaginative</a:t>
                      </a:r>
                      <a:r>
                        <a:rPr lang="en-GB" sz="2000" baseline="0" dirty="0">
                          <a:solidFill>
                            <a:srgbClr val="0070C0"/>
                          </a:solidFill>
                          <a:latin typeface="Letter-join Print Plus 4" panose="02000805000000020003" pitchFamily="50" charset="0"/>
                          <a:ea typeface="MS PGothic" charset="0"/>
                        </a:rPr>
                        <a:t> and expressive</a:t>
                      </a:r>
                      <a:endParaRPr lang="en-GB" sz="2000" dirty="0">
                        <a:solidFill>
                          <a:srgbClr val="0070C0"/>
                        </a:solidFill>
                        <a:latin typeface="Letter-join Print Plus 4" panose="02000805000000020003" pitchFamily="50" charset="0"/>
                        <a:ea typeface="MS PGothic" charset="0"/>
                      </a:endParaRPr>
                    </a:p>
                  </a:txBody>
                  <a:tcPr/>
                </a:tc>
                <a:extLst>
                  <a:ext uri="{0D108BD9-81ED-4DB2-BD59-A6C34878D82A}">
                    <a16:rowId xmlns:a16="http://schemas.microsoft.com/office/drawing/2014/main" val="4220196575"/>
                  </a:ext>
                </a:extLst>
              </a:tr>
            </a:tbl>
          </a:graphicData>
        </a:graphic>
      </p:graphicFrame>
    </p:spTree>
    <p:extLst>
      <p:ext uri="{BB962C8B-B14F-4D97-AF65-F5344CB8AC3E}">
        <p14:creationId xmlns:p14="http://schemas.microsoft.com/office/powerpoint/2010/main" val="6955072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1054" y="-328557"/>
            <a:ext cx="10515600" cy="1325563"/>
          </a:xfrm>
        </p:spPr>
        <p:txBody>
          <a:bodyPr/>
          <a:lstStyle/>
          <a:p>
            <a:pPr algn="ctr"/>
            <a:r>
              <a:rPr lang="en-GB" b="1" u="sng" dirty="0">
                <a:latin typeface="Letter-join Print Plus 4" panose="02000805000000020003" pitchFamily="50" charset="0"/>
              </a:rPr>
              <a:t>Our Half Termly Themes</a:t>
            </a:r>
          </a:p>
        </p:txBody>
      </p:sp>
      <p:graphicFrame>
        <p:nvGraphicFramePr>
          <p:cNvPr id="4" name="Table 3">
            <a:extLst>
              <a:ext uri="{FF2B5EF4-FFF2-40B4-BE49-F238E27FC236}">
                <a16:creationId xmlns:a16="http://schemas.microsoft.com/office/drawing/2014/main" id="{AF1263CD-D33B-2BE6-01EC-505F0EC6C451}"/>
              </a:ext>
            </a:extLst>
          </p:cNvPr>
          <p:cNvGraphicFramePr>
            <a:graphicFrameLocks noGrp="1"/>
          </p:cNvGraphicFramePr>
          <p:nvPr>
            <p:extLst>
              <p:ext uri="{D42A27DB-BD31-4B8C-83A1-F6EECF244321}">
                <p14:modId xmlns:p14="http://schemas.microsoft.com/office/powerpoint/2010/main" val="3880064131"/>
              </p:ext>
            </p:extLst>
          </p:nvPr>
        </p:nvGraphicFramePr>
        <p:xfrm>
          <a:off x="327804" y="719666"/>
          <a:ext cx="11680164" cy="2344420"/>
        </p:xfrm>
        <a:graphic>
          <a:graphicData uri="http://schemas.openxmlformats.org/drawingml/2006/table">
            <a:tbl>
              <a:tblPr firstRow="1" bandRow="1">
                <a:tableStyleId>{5C22544A-7EE6-4342-B048-85BDC9FD1C3A}</a:tableStyleId>
              </a:tblPr>
              <a:tblGrid>
                <a:gridCol w="1946694">
                  <a:extLst>
                    <a:ext uri="{9D8B030D-6E8A-4147-A177-3AD203B41FA5}">
                      <a16:colId xmlns:a16="http://schemas.microsoft.com/office/drawing/2014/main" val="2834883354"/>
                    </a:ext>
                  </a:extLst>
                </a:gridCol>
                <a:gridCol w="1946694">
                  <a:extLst>
                    <a:ext uri="{9D8B030D-6E8A-4147-A177-3AD203B41FA5}">
                      <a16:colId xmlns:a16="http://schemas.microsoft.com/office/drawing/2014/main" val="890979138"/>
                    </a:ext>
                  </a:extLst>
                </a:gridCol>
                <a:gridCol w="1946694">
                  <a:extLst>
                    <a:ext uri="{9D8B030D-6E8A-4147-A177-3AD203B41FA5}">
                      <a16:colId xmlns:a16="http://schemas.microsoft.com/office/drawing/2014/main" val="3725490592"/>
                    </a:ext>
                  </a:extLst>
                </a:gridCol>
                <a:gridCol w="1946694">
                  <a:extLst>
                    <a:ext uri="{9D8B030D-6E8A-4147-A177-3AD203B41FA5}">
                      <a16:colId xmlns:a16="http://schemas.microsoft.com/office/drawing/2014/main" val="2814253200"/>
                    </a:ext>
                  </a:extLst>
                </a:gridCol>
                <a:gridCol w="1946694">
                  <a:extLst>
                    <a:ext uri="{9D8B030D-6E8A-4147-A177-3AD203B41FA5}">
                      <a16:colId xmlns:a16="http://schemas.microsoft.com/office/drawing/2014/main" val="3624081171"/>
                    </a:ext>
                  </a:extLst>
                </a:gridCol>
                <a:gridCol w="1946694">
                  <a:extLst>
                    <a:ext uri="{9D8B030D-6E8A-4147-A177-3AD203B41FA5}">
                      <a16:colId xmlns:a16="http://schemas.microsoft.com/office/drawing/2014/main" val="1100663341"/>
                    </a:ext>
                  </a:extLst>
                </a:gridCol>
              </a:tblGrid>
              <a:tr h="370840">
                <a:tc>
                  <a:txBody>
                    <a:bodyPr/>
                    <a:lstStyle/>
                    <a:p>
                      <a:pPr algn="ctr"/>
                      <a:r>
                        <a:rPr lang="en-US" sz="2800" dirty="0">
                          <a:latin typeface="Letter-join Print Plus 4" panose="02000805000000020003" pitchFamily="50" charset="0"/>
                        </a:rPr>
                        <a:t>Autumn 1</a:t>
                      </a:r>
                      <a:endParaRPr lang="en-GB" sz="2800" dirty="0">
                        <a:latin typeface="Letter-join Print Plus 4" panose="02000805000000020003" pitchFamily="50" charset="0"/>
                      </a:endParaRPr>
                    </a:p>
                  </a:txBody>
                  <a:tcPr/>
                </a:tc>
                <a:tc>
                  <a:txBody>
                    <a:bodyPr/>
                    <a:lstStyle/>
                    <a:p>
                      <a:pPr algn="ctr"/>
                      <a:r>
                        <a:rPr lang="en-US" sz="2800" dirty="0">
                          <a:latin typeface="Letter-join Print Plus 4" panose="02000805000000020003" pitchFamily="50" charset="0"/>
                        </a:rPr>
                        <a:t>Autumn 2</a:t>
                      </a:r>
                      <a:endParaRPr lang="en-GB" sz="2800" dirty="0">
                        <a:latin typeface="Letter-join Print Plus 4" panose="02000805000000020003" pitchFamily="50" charset="0"/>
                      </a:endParaRPr>
                    </a:p>
                  </a:txBody>
                  <a:tcPr/>
                </a:tc>
                <a:tc>
                  <a:txBody>
                    <a:bodyPr/>
                    <a:lstStyle/>
                    <a:p>
                      <a:pPr algn="ctr"/>
                      <a:r>
                        <a:rPr lang="en-US" sz="2800" dirty="0">
                          <a:latin typeface="Letter-join Print Plus 4" panose="02000805000000020003" pitchFamily="50" charset="0"/>
                        </a:rPr>
                        <a:t>Spring 1</a:t>
                      </a:r>
                      <a:endParaRPr lang="en-GB" sz="2800" dirty="0">
                        <a:latin typeface="Letter-join Print Plus 4" panose="02000805000000020003" pitchFamily="50" charset="0"/>
                      </a:endParaRPr>
                    </a:p>
                  </a:txBody>
                  <a:tcPr/>
                </a:tc>
                <a:tc>
                  <a:txBody>
                    <a:bodyPr/>
                    <a:lstStyle/>
                    <a:p>
                      <a:pPr algn="ctr"/>
                      <a:r>
                        <a:rPr lang="en-US" sz="2800" dirty="0">
                          <a:latin typeface="Letter-join Print Plus 4" panose="02000805000000020003" pitchFamily="50" charset="0"/>
                        </a:rPr>
                        <a:t>Spring 2</a:t>
                      </a:r>
                      <a:endParaRPr lang="en-GB" sz="2800" dirty="0">
                        <a:latin typeface="Letter-join Print Plus 4" panose="02000805000000020003" pitchFamily="50" charset="0"/>
                      </a:endParaRPr>
                    </a:p>
                  </a:txBody>
                  <a:tcPr/>
                </a:tc>
                <a:tc>
                  <a:txBody>
                    <a:bodyPr/>
                    <a:lstStyle/>
                    <a:p>
                      <a:pPr algn="ctr"/>
                      <a:r>
                        <a:rPr lang="en-US" sz="2800" dirty="0">
                          <a:latin typeface="Letter-join Print Plus 4" panose="02000805000000020003" pitchFamily="50" charset="0"/>
                        </a:rPr>
                        <a:t>Summer 1</a:t>
                      </a:r>
                      <a:endParaRPr lang="en-GB" sz="2800" dirty="0">
                        <a:latin typeface="Letter-join Print Plus 4" panose="02000805000000020003" pitchFamily="50" charset="0"/>
                      </a:endParaRPr>
                    </a:p>
                  </a:txBody>
                  <a:tcPr/>
                </a:tc>
                <a:tc>
                  <a:txBody>
                    <a:bodyPr/>
                    <a:lstStyle/>
                    <a:p>
                      <a:pPr algn="ctr"/>
                      <a:r>
                        <a:rPr lang="en-US" sz="2800" dirty="0">
                          <a:latin typeface="Letter-join Print Plus 4" panose="02000805000000020003" pitchFamily="50" charset="0"/>
                        </a:rPr>
                        <a:t>Summer 2</a:t>
                      </a:r>
                      <a:endParaRPr lang="en-GB" sz="2800" dirty="0">
                        <a:latin typeface="Letter-join Print Plus 4" panose="02000805000000020003" pitchFamily="50" charset="0"/>
                      </a:endParaRPr>
                    </a:p>
                  </a:txBody>
                  <a:tcPr/>
                </a:tc>
                <a:extLst>
                  <a:ext uri="{0D108BD9-81ED-4DB2-BD59-A6C34878D82A}">
                    <a16:rowId xmlns:a16="http://schemas.microsoft.com/office/drawing/2014/main" val="3053034973"/>
                  </a:ext>
                </a:extLst>
              </a:tr>
              <a:tr h="370840">
                <a:tc>
                  <a:txBody>
                    <a:bodyPr/>
                    <a:lstStyle/>
                    <a:p>
                      <a:pPr algn="ctr">
                        <a:lnSpc>
                          <a:spcPct val="107000"/>
                        </a:lnSpc>
                        <a:spcAft>
                          <a:spcPts val="800"/>
                        </a:spcAft>
                        <a:buNone/>
                      </a:pPr>
                      <a:r>
                        <a:rPr lang="en-GB" sz="2800">
                          <a:effectLst/>
                          <a:latin typeface="Letter-join Print Plus 4" panose="02000805000000020003" pitchFamily="50" charset="0"/>
                          <a:ea typeface="Calibri" panose="020F0502020204030204" pitchFamily="34" charset="0"/>
                          <a:cs typeface="Times New Roman" panose="02020603050405020304" pitchFamily="18" charset="0"/>
                        </a:rPr>
                        <a:t>Me in My World  </a:t>
                      </a:r>
                    </a:p>
                  </a:txBody>
                  <a:tcPr marL="68580" marR="68580" marT="0" marB="0"/>
                </a:tc>
                <a:tc>
                  <a:txBody>
                    <a:bodyPr/>
                    <a:lstStyle/>
                    <a:p>
                      <a:pPr algn="ctr">
                        <a:lnSpc>
                          <a:spcPct val="107000"/>
                        </a:lnSpc>
                        <a:spcAft>
                          <a:spcPts val="800"/>
                        </a:spcAft>
                        <a:buNone/>
                      </a:pPr>
                      <a:r>
                        <a:rPr lang="en-GB" sz="2800">
                          <a:effectLst/>
                          <a:latin typeface="Letter-join Print Plus 4" panose="02000805000000020003" pitchFamily="50" charset="0"/>
                          <a:ea typeface="Calibri" panose="020F0502020204030204" pitchFamily="34" charset="0"/>
                          <a:cs typeface="Times New Roman" panose="02020603050405020304" pitchFamily="18" charset="0"/>
                        </a:rPr>
                        <a:t>My World</a:t>
                      </a:r>
                    </a:p>
                    <a:p>
                      <a:pPr algn="ctr">
                        <a:lnSpc>
                          <a:spcPct val="107000"/>
                        </a:lnSpc>
                        <a:spcAft>
                          <a:spcPts val="800"/>
                        </a:spcAft>
                        <a:buNone/>
                      </a:pPr>
                      <a:r>
                        <a:rPr lang="en-GB" sz="2800">
                          <a:effectLst/>
                          <a:latin typeface="Letter-join Print Plus 4" panose="02000805000000020003" pitchFamily="50" charset="0"/>
                          <a:ea typeface="Calibri" panose="020F0502020204030204" pitchFamily="34" charset="0"/>
                          <a:cs typeface="Times New Roman" panose="02020603050405020304" pitchFamily="18" charset="0"/>
                        </a:rPr>
                        <a:t> </a:t>
                      </a:r>
                    </a:p>
                  </a:txBody>
                  <a:tcPr marL="68580" marR="68580" marT="0" marB="0"/>
                </a:tc>
                <a:tc>
                  <a:txBody>
                    <a:bodyPr/>
                    <a:lstStyle/>
                    <a:p>
                      <a:pPr algn="ctr">
                        <a:lnSpc>
                          <a:spcPct val="107000"/>
                        </a:lnSpc>
                        <a:spcAft>
                          <a:spcPts val="800"/>
                        </a:spcAft>
                        <a:buNone/>
                      </a:pPr>
                      <a:r>
                        <a:rPr lang="en-GB" sz="2800">
                          <a:solidFill>
                            <a:srgbClr val="000000"/>
                          </a:solidFill>
                          <a:effectLst/>
                          <a:latin typeface="Letter-join Print Plus 4" panose="02000805000000020003" pitchFamily="50" charset="0"/>
                          <a:ea typeface="Calibri" panose="020F0502020204030204" pitchFamily="34" charset="0"/>
                          <a:cs typeface="Times New Roman" panose="02020603050405020304" pitchFamily="18" charset="0"/>
                        </a:rPr>
                        <a:t>Houses and Homes</a:t>
                      </a:r>
                      <a:endParaRPr lang="en-GB" sz="2800">
                        <a:effectLst/>
                        <a:latin typeface="Letter-join Print Plus 4" panose="02000805000000020003" pitchFamily="50" charset="0"/>
                        <a:ea typeface="Calibri" panose="020F0502020204030204" pitchFamily="34" charset="0"/>
                        <a:cs typeface="Times New Roman" panose="02020603050405020304" pitchFamily="18" charset="0"/>
                      </a:endParaRPr>
                    </a:p>
                    <a:p>
                      <a:pPr algn="ctr">
                        <a:lnSpc>
                          <a:spcPct val="107000"/>
                        </a:lnSpc>
                        <a:spcAft>
                          <a:spcPts val="800"/>
                        </a:spcAft>
                        <a:buNone/>
                      </a:pPr>
                      <a:r>
                        <a:rPr lang="en-GB" sz="2800">
                          <a:effectLst/>
                          <a:latin typeface="Letter-join Print Plus 4" panose="02000805000000020003" pitchFamily="50" charset="0"/>
                          <a:ea typeface="Calibri" panose="020F0502020204030204" pitchFamily="34" charset="0"/>
                          <a:cs typeface="Times New Roman" panose="02020603050405020304" pitchFamily="18" charset="0"/>
                        </a:rPr>
                        <a:t> </a:t>
                      </a:r>
                    </a:p>
                  </a:txBody>
                  <a:tcPr marL="68580" marR="68580" marT="0" marB="0"/>
                </a:tc>
                <a:tc>
                  <a:txBody>
                    <a:bodyPr/>
                    <a:lstStyle/>
                    <a:p>
                      <a:pPr algn="ctr">
                        <a:lnSpc>
                          <a:spcPct val="107000"/>
                        </a:lnSpc>
                        <a:spcAft>
                          <a:spcPts val="800"/>
                        </a:spcAft>
                        <a:buNone/>
                      </a:pPr>
                      <a:r>
                        <a:rPr lang="en-GB" sz="2800">
                          <a:effectLst/>
                          <a:latin typeface="Letter-join Print Plus 4" panose="02000805000000020003" pitchFamily="50" charset="0"/>
                          <a:ea typeface="Calibri" panose="020F0502020204030204" pitchFamily="34" charset="0"/>
                          <a:cs typeface="Times New Roman" panose="02020603050405020304" pitchFamily="18" charset="0"/>
                        </a:rPr>
                        <a:t>Food</a:t>
                      </a:r>
                    </a:p>
                    <a:p>
                      <a:pPr algn="ctr">
                        <a:lnSpc>
                          <a:spcPct val="107000"/>
                        </a:lnSpc>
                        <a:spcAft>
                          <a:spcPts val="800"/>
                        </a:spcAft>
                        <a:buNone/>
                      </a:pPr>
                      <a:r>
                        <a:rPr lang="en-GB" sz="2800">
                          <a:effectLst/>
                          <a:latin typeface="Letter-join Print Plus 4" panose="02000805000000020003" pitchFamily="50" charset="0"/>
                          <a:ea typeface="Calibri" panose="020F0502020204030204" pitchFamily="34" charset="0"/>
                          <a:cs typeface="Times New Roman" panose="02020603050405020304" pitchFamily="18" charset="0"/>
                        </a:rPr>
                        <a:t> </a:t>
                      </a:r>
                    </a:p>
                  </a:txBody>
                  <a:tcPr marL="68580" marR="68580" marT="0" marB="0"/>
                </a:tc>
                <a:tc>
                  <a:txBody>
                    <a:bodyPr/>
                    <a:lstStyle/>
                    <a:p>
                      <a:pPr algn="ctr">
                        <a:lnSpc>
                          <a:spcPct val="107000"/>
                        </a:lnSpc>
                        <a:spcAft>
                          <a:spcPts val="800"/>
                        </a:spcAft>
                        <a:buNone/>
                      </a:pPr>
                      <a:r>
                        <a:rPr lang="en-GB" sz="2800">
                          <a:effectLst/>
                          <a:latin typeface="Letter-join Print Plus 4" panose="02000805000000020003" pitchFamily="50" charset="0"/>
                          <a:ea typeface="Calibri" panose="020F0502020204030204" pitchFamily="34" charset="0"/>
                          <a:cs typeface="Times New Roman" panose="02020603050405020304" pitchFamily="18" charset="0"/>
                        </a:rPr>
                        <a:t>Express Yourself</a:t>
                      </a:r>
                    </a:p>
                  </a:txBody>
                  <a:tcPr marL="68580" marR="68580" marT="0" marB="0"/>
                </a:tc>
                <a:tc>
                  <a:txBody>
                    <a:bodyPr/>
                    <a:lstStyle/>
                    <a:p>
                      <a:pPr algn="ctr">
                        <a:lnSpc>
                          <a:spcPct val="107000"/>
                        </a:lnSpc>
                        <a:spcAft>
                          <a:spcPts val="800"/>
                        </a:spcAft>
                        <a:buNone/>
                      </a:pPr>
                      <a:r>
                        <a:rPr lang="en-GB" sz="2800" dirty="0">
                          <a:effectLst/>
                          <a:latin typeface="Letter-join Print Plus 4" panose="02000805000000020003" pitchFamily="50" charset="0"/>
                          <a:ea typeface="Calibri" panose="020F0502020204030204" pitchFamily="34" charset="0"/>
                          <a:cs typeface="Times New Roman" panose="02020603050405020304" pitchFamily="18" charset="0"/>
                        </a:rPr>
                        <a:t>All Creatures Great and Small</a:t>
                      </a:r>
                    </a:p>
                  </a:txBody>
                  <a:tcPr marL="68580" marR="68580" marT="0" marB="0"/>
                </a:tc>
                <a:extLst>
                  <a:ext uri="{0D108BD9-81ED-4DB2-BD59-A6C34878D82A}">
                    <a16:rowId xmlns:a16="http://schemas.microsoft.com/office/drawing/2014/main" val="1336141986"/>
                  </a:ext>
                </a:extLst>
              </a:tr>
            </a:tbl>
          </a:graphicData>
        </a:graphic>
      </p:graphicFrame>
    </p:spTree>
    <p:extLst>
      <p:ext uri="{BB962C8B-B14F-4D97-AF65-F5344CB8AC3E}">
        <p14:creationId xmlns:p14="http://schemas.microsoft.com/office/powerpoint/2010/main" val="11028628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ED8097-62F9-11C4-A393-896F60A85FB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0CDB54C-DC0F-D9B8-141A-C031C89040D5}"/>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A32D72BC-EE67-20E5-F86F-E8742523A61D}"/>
              </a:ext>
            </a:extLst>
          </p:cNvPr>
          <p:cNvPicPr>
            <a:picLocks noChangeAspect="1"/>
          </p:cNvPicPr>
          <p:nvPr/>
        </p:nvPicPr>
        <p:blipFill>
          <a:blip r:embed="rId2"/>
          <a:stretch>
            <a:fillRect/>
          </a:stretch>
        </p:blipFill>
        <p:spPr>
          <a:xfrm>
            <a:off x="937492" y="313890"/>
            <a:ext cx="10317015" cy="6230219"/>
          </a:xfrm>
          <a:prstGeom prst="rect">
            <a:avLst/>
          </a:prstGeom>
        </p:spPr>
      </p:pic>
    </p:spTree>
    <p:extLst>
      <p:ext uri="{BB962C8B-B14F-4D97-AF65-F5344CB8AC3E}">
        <p14:creationId xmlns:p14="http://schemas.microsoft.com/office/powerpoint/2010/main" val="9937381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61074C-82C1-30A9-3AFE-779F981BDD1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2545F5A-74B1-F0A3-52E8-5517808903F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C0676EE-0E19-5EB0-7416-36774A983E65}"/>
              </a:ext>
            </a:extLst>
          </p:cNvPr>
          <p:cNvSpPr>
            <a:spLocks noGrp="1"/>
          </p:cNvSpPr>
          <p:nvPr>
            <p:ph idx="1"/>
          </p:nvPr>
        </p:nvSpPr>
        <p:spPr/>
        <p:txBody>
          <a:bodyPr/>
          <a:lstStyle/>
          <a:p>
            <a:endParaRPr lang="en-GB"/>
          </a:p>
        </p:txBody>
      </p:sp>
      <p:pic>
        <p:nvPicPr>
          <p:cNvPr id="6" name="Picture 5">
            <a:extLst>
              <a:ext uri="{FF2B5EF4-FFF2-40B4-BE49-F238E27FC236}">
                <a16:creationId xmlns:a16="http://schemas.microsoft.com/office/drawing/2014/main" id="{F2D2E6F3-F57F-48E5-12E1-303D4C93CDCC}"/>
              </a:ext>
            </a:extLst>
          </p:cNvPr>
          <p:cNvPicPr>
            <a:picLocks noChangeAspect="1"/>
          </p:cNvPicPr>
          <p:nvPr/>
        </p:nvPicPr>
        <p:blipFill>
          <a:blip r:embed="rId2"/>
          <a:stretch>
            <a:fillRect/>
          </a:stretch>
        </p:blipFill>
        <p:spPr>
          <a:xfrm>
            <a:off x="726454" y="37626"/>
            <a:ext cx="10012172" cy="6782747"/>
          </a:xfrm>
          <a:prstGeom prst="rect">
            <a:avLst/>
          </a:prstGeom>
        </p:spPr>
      </p:pic>
    </p:spTree>
    <p:extLst>
      <p:ext uri="{BB962C8B-B14F-4D97-AF65-F5344CB8AC3E}">
        <p14:creationId xmlns:p14="http://schemas.microsoft.com/office/powerpoint/2010/main" val="38896838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a:latin typeface="Letter-join Print Plus 4" panose="02000805000000020003" pitchFamily="50" charset="0"/>
              </a:rPr>
              <a:t>Phonics</a:t>
            </a:r>
          </a:p>
        </p:txBody>
      </p:sp>
      <p:sp>
        <p:nvSpPr>
          <p:cNvPr id="3" name="Content Placeholder 2"/>
          <p:cNvSpPr>
            <a:spLocks noGrp="1"/>
          </p:cNvSpPr>
          <p:nvPr>
            <p:ph idx="1"/>
          </p:nvPr>
        </p:nvSpPr>
        <p:spPr>
          <a:xfrm>
            <a:off x="260131" y="1690688"/>
            <a:ext cx="10515600" cy="4789597"/>
          </a:xfrm>
        </p:spPr>
        <p:txBody>
          <a:bodyPr>
            <a:normAutofit fontScale="92500" lnSpcReduction="10000"/>
          </a:bodyPr>
          <a:lstStyle/>
          <a:p>
            <a:r>
              <a:rPr lang="en-GB" dirty="0">
                <a:latin typeface="Letter-join Print Plus 4" panose="02000805000000020003" pitchFamily="50" charset="0"/>
              </a:rPr>
              <a:t>Phonics is a way of teaching children how to read and write. It helps children hear, identify and use different sounds that distinguish one word from another in the English language.</a:t>
            </a:r>
          </a:p>
          <a:p>
            <a:r>
              <a:rPr lang="en-GB" dirty="0">
                <a:latin typeface="Letter-join Print Plus 4" panose="02000805000000020003" pitchFamily="50" charset="0"/>
              </a:rPr>
              <a:t>Written language can be compared to a code, so knowing the sounds of individual letters and how those letters sound when they’re combined will help children decode words as they read.</a:t>
            </a:r>
          </a:p>
          <a:p>
            <a:r>
              <a:rPr lang="en-GB" dirty="0">
                <a:latin typeface="Letter-join Print Plus 4" panose="02000805000000020003" pitchFamily="50" charset="0"/>
              </a:rPr>
              <a:t>Understanding phonics will also help children know which letters to use when they are writing words.</a:t>
            </a:r>
          </a:p>
          <a:p>
            <a:r>
              <a:rPr lang="en-GB" dirty="0">
                <a:latin typeface="Letter-join Print Plus 4" panose="02000805000000020003" pitchFamily="50" charset="0"/>
              </a:rPr>
              <a:t>We use the ‘Essential Letters and Sounds’ scheme.</a:t>
            </a:r>
          </a:p>
          <a:p>
            <a:r>
              <a:rPr lang="en-GB" dirty="0">
                <a:latin typeface="Letter-join Print Plus 4" panose="02000805000000020003" pitchFamily="50" charset="0"/>
              </a:rPr>
              <a:t>We practise phonic skills everyday in school and reading books sent home are matched to the phonics sounds covered in class.</a:t>
            </a:r>
          </a:p>
          <a:p>
            <a:r>
              <a:rPr lang="en-GB" dirty="0">
                <a:latin typeface="Letter-join Print Plus 4" panose="02000805000000020003" pitchFamily="50" charset="0"/>
              </a:rPr>
              <a:t>Please see the website for videos about sound pronunciation.</a:t>
            </a:r>
          </a:p>
        </p:txBody>
      </p:sp>
      <p:pic>
        <p:nvPicPr>
          <p:cNvPr id="4" name="Picture 3"/>
          <p:cNvPicPr>
            <a:picLocks noChangeAspect="1"/>
          </p:cNvPicPr>
          <p:nvPr/>
        </p:nvPicPr>
        <p:blipFill>
          <a:blip r:embed="rId2"/>
          <a:stretch>
            <a:fillRect/>
          </a:stretch>
        </p:blipFill>
        <p:spPr>
          <a:xfrm>
            <a:off x="9571803" y="174031"/>
            <a:ext cx="2360066" cy="1516657"/>
          </a:xfrm>
          <a:prstGeom prst="rect">
            <a:avLst/>
          </a:prstGeom>
        </p:spPr>
      </p:pic>
      <p:sp>
        <p:nvSpPr>
          <p:cNvPr id="5" name="AutoShape 4" descr="Essential Letters and Sounds | Oxford Ow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6" descr="Essential Letters and Sounds | Oxford Owl"/>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a:blip r:embed="rId3"/>
          <a:stretch>
            <a:fillRect/>
          </a:stretch>
        </p:blipFill>
        <p:spPr>
          <a:xfrm>
            <a:off x="460375" y="174032"/>
            <a:ext cx="2009556" cy="1482048"/>
          </a:xfrm>
          <a:prstGeom prst="rect">
            <a:avLst/>
          </a:prstGeom>
        </p:spPr>
      </p:pic>
    </p:spTree>
    <p:extLst>
      <p:ext uri="{BB962C8B-B14F-4D97-AF65-F5344CB8AC3E}">
        <p14:creationId xmlns:p14="http://schemas.microsoft.com/office/powerpoint/2010/main" val="13232342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a:latin typeface="Letter-join Print Plus 4" panose="02000805000000020003" pitchFamily="50" charset="0"/>
              </a:rPr>
              <a:t>ELS Phonics</a:t>
            </a:r>
          </a:p>
        </p:txBody>
      </p:sp>
      <p:sp>
        <p:nvSpPr>
          <p:cNvPr id="3" name="Content Placeholder 2"/>
          <p:cNvSpPr>
            <a:spLocks noGrp="1"/>
          </p:cNvSpPr>
          <p:nvPr>
            <p:ph idx="1"/>
          </p:nvPr>
        </p:nvSpPr>
        <p:spPr>
          <a:xfrm>
            <a:off x="382259" y="1397876"/>
            <a:ext cx="11338685" cy="5286703"/>
          </a:xfrm>
        </p:spPr>
        <p:txBody>
          <a:bodyPr>
            <a:normAutofit fontScale="85000" lnSpcReduction="20000"/>
          </a:bodyPr>
          <a:lstStyle/>
          <a:p>
            <a:pPr marL="0" indent="0" algn="ctr">
              <a:buNone/>
            </a:pPr>
            <a:r>
              <a:rPr lang="en-GB" b="1" dirty="0">
                <a:latin typeface="Letter-join Print Plus 4" panose="02000805000000020003" pitchFamily="50" charset="0"/>
              </a:rPr>
              <a:t>How can I help my child?</a:t>
            </a:r>
            <a:endParaRPr lang="en-GB" dirty="0">
              <a:latin typeface="Letter-join Print Plus 4" panose="02000805000000020003" pitchFamily="50" charset="0"/>
            </a:endParaRPr>
          </a:p>
          <a:p>
            <a:r>
              <a:rPr lang="en-GB" dirty="0">
                <a:latin typeface="Letter-join Print Plus 4" panose="02000805000000020003" pitchFamily="50" charset="0"/>
              </a:rPr>
              <a:t>To best support your child when they are learning to read, we suggest that you read the decodable text provided by the school </a:t>
            </a:r>
            <a:r>
              <a:rPr lang="en-GB" b="1" dirty="0">
                <a:latin typeface="Letter-join Print Plus 4" panose="02000805000000020003" pitchFamily="50" charset="0"/>
              </a:rPr>
              <a:t>4 times</a:t>
            </a:r>
            <a:r>
              <a:rPr lang="en-GB" dirty="0">
                <a:latin typeface="Letter-join Print Plus 4" panose="02000805000000020003" pitchFamily="50" charset="0"/>
              </a:rPr>
              <a:t> across the week. Spending 10 minutes a day reading with your child will hugely support them in their journey to becoming an independent reader.</a:t>
            </a:r>
          </a:p>
          <a:p>
            <a:r>
              <a:rPr lang="en-GB" dirty="0">
                <a:latin typeface="Letter-join Print Plus 4" panose="02000805000000020003" pitchFamily="50" charset="0"/>
              </a:rPr>
              <a:t>Another key way to support your child is to read to them too! Share exciting and engaging books and stories with them.</a:t>
            </a:r>
          </a:p>
          <a:p>
            <a:r>
              <a:rPr lang="en-GB" dirty="0">
                <a:latin typeface="Letter-join Print Plus 4" panose="02000805000000020003" pitchFamily="50" charset="0"/>
              </a:rPr>
              <a:t>It is a key part of learning to read that children re-read words and sentences that they can decode (sound out) until they are fluent (read with ease and precision). By reading texts several times children have the greatest opportunity to achieve this fluency.</a:t>
            </a:r>
          </a:p>
          <a:p>
            <a:r>
              <a:rPr lang="en-GB" dirty="0">
                <a:latin typeface="Letter-join Print Plus 4" panose="02000805000000020003" pitchFamily="50" charset="0"/>
              </a:rPr>
              <a:t>The texts sent home by your child’s school are carefully matched to the teaching taking place. Your child will be practising what they have been taught in school with you at home. Your child should be able to decode and read their phonics book independently, though they may need some support with blending at the beginning of their reading journey. There will be some words that are not decodable, we call these ‘harder to read and spell’, you can help your child with these words when they are reading.    Reading Workshop </a:t>
            </a:r>
            <a:r>
              <a:rPr lang="en-GB" b="1" dirty="0">
                <a:latin typeface="Letter-join Print Plus 4" panose="02000805000000020003" pitchFamily="50" charset="0"/>
              </a:rPr>
              <a:t>Wednesday 23</a:t>
            </a:r>
            <a:r>
              <a:rPr lang="en-GB" b="1" baseline="30000" dirty="0">
                <a:latin typeface="Letter-join Print Plus 4" panose="02000805000000020003" pitchFamily="50" charset="0"/>
              </a:rPr>
              <a:t>rd</a:t>
            </a:r>
            <a:r>
              <a:rPr lang="en-GB" b="1" dirty="0">
                <a:latin typeface="Letter-join Print Plus 4" panose="02000805000000020003" pitchFamily="50" charset="0"/>
              </a:rPr>
              <a:t> September at 2:15pm</a:t>
            </a:r>
          </a:p>
          <a:p>
            <a:endParaRPr lang="en-GB" dirty="0"/>
          </a:p>
        </p:txBody>
      </p:sp>
      <p:pic>
        <p:nvPicPr>
          <p:cNvPr id="4" name="Picture 2" descr="Little Blending Books for Letters and Sounds: Book 1 — Books2Do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79465" y="130175"/>
            <a:ext cx="1459167" cy="145688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3"/>
          <a:stretch>
            <a:fillRect/>
          </a:stretch>
        </p:blipFill>
        <p:spPr>
          <a:xfrm>
            <a:off x="382259" y="130175"/>
            <a:ext cx="2068459" cy="1600309"/>
          </a:xfrm>
          <a:prstGeom prst="rect">
            <a:avLst/>
          </a:prstGeom>
        </p:spPr>
      </p:pic>
    </p:spTree>
    <p:extLst>
      <p:ext uri="{BB962C8B-B14F-4D97-AF65-F5344CB8AC3E}">
        <p14:creationId xmlns:p14="http://schemas.microsoft.com/office/powerpoint/2010/main" val="16486310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a:extLst>
              <a:ext uri="{FF2B5EF4-FFF2-40B4-BE49-F238E27FC236}">
                <a16:creationId xmlns:a16="http://schemas.microsoft.com/office/drawing/2014/main" id="{FEFB5035-8F0E-EF4A-BC17-BBF645CFFE9A}"/>
              </a:ext>
            </a:extLst>
          </p:cNvPr>
          <p:cNvSpPr>
            <a:spLocks noGrp="1" noChangeArrowheads="1"/>
          </p:cNvSpPr>
          <p:nvPr>
            <p:ph type="title"/>
          </p:nvPr>
        </p:nvSpPr>
        <p:spPr>
          <a:xfrm>
            <a:off x="1246909" y="365125"/>
            <a:ext cx="8452945" cy="801523"/>
          </a:xfrm>
        </p:spPr>
        <p:txBody>
          <a:bodyPr>
            <a:normAutofit/>
          </a:bodyPr>
          <a:lstStyle/>
          <a:p>
            <a:pPr marL="182880" indent="0" algn="ctr" eaLnBrk="1" fontAlgn="auto" hangingPunct="1">
              <a:spcAft>
                <a:spcPts val="0"/>
              </a:spcAft>
              <a:buClr>
                <a:schemeClr val="accent6">
                  <a:lumMod val="75000"/>
                </a:schemeClr>
              </a:buClr>
              <a:buFont typeface="Georgia" panose="02040502050405020303" pitchFamily="18" charset="0"/>
              <a:buNone/>
              <a:defRPr/>
            </a:pPr>
            <a:r>
              <a:rPr lang="en-GB" sz="4800" b="1" dirty="0">
                <a:solidFill>
                  <a:schemeClr val="accent1"/>
                </a:solidFill>
                <a:latin typeface="Letter-join Print Plus 4" panose="02000805000000020003" pitchFamily="50" charset="0"/>
                <a:cs typeface="Segoe UI" panose="020B0502040204020203" pitchFamily="34" charset="0"/>
              </a:rPr>
              <a:t>Our School Values</a:t>
            </a:r>
          </a:p>
        </p:txBody>
      </p:sp>
      <p:sp>
        <p:nvSpPr>
          <p:cNvPr id="4" name="TextBox 3">
            <a:extLst>
              <a:ext uri="{FF2B5EF4-FFF2-40B4-BE49-F238E27FC236}">
                <a16:creationId xmlns:a16="http://schemas.microsoft.com/office/drawing/2014/main" id="{70EA8EAB-965A-4B8F-ACC4-29C63DA61005}"/>
              </a:ext>
            </a:extLst>
          </p:cNvPr>
          <p:cNvSpPr txBox="1"/>
          <p:nvPr/>
        </p:nvSpPr>
        <p:spPr>
          <a:xfrm>
            <a:off x="300530" y="892929"/>
            <a:ext cx="10884305" cy="6309420"/>
          </a:xfrm>
          <a:prstGeom prst="rect">
            <a:avLst/>
          </a:prstGeom>
          <a:noFill/>
        </p:spPr>
        <p:txBody>
          <a:bodyPr wrap="square">
            <a:spAutoFit/>
          </a:bodyPr>
          <a:lstStyle/>
          <a:p>
            <a:r>
              <a:rPr lang="en-US" sz="2400" dirty="0">
                <a:solidFill>
                  <a:srgbClr val="000000"/>
                </a:solidFill>
                <a:latin typeface="Letter-join Print Plus 4" panose="02000805000000020003" pitchFamily="50" charset="0"/>
                <a:cs typeface="Segoe UI" panose="020B0502040204020203" pitchFamily="34" charset="0"/>
              </a:rPr>
              <a:t>We are a church school, O</a:t>
            </a:r>
            <a:r>
              <a:rPr lang="en-US" sz="2400" b="0" i="0" dirty="0">
                <a:solidFill>
                  <a:srgbClr val="000000"/>
                </a:solidFill>
                <a:effectLst/>
                <a:latin typeface="Letter-join Print Plus 4" panose="02000805000000020003" pitchFamily="50" charset="0"/>
                <a:cs typeface="Segoe UI" panose="020B0502040204020203" pitchFamily="34" charset="0"/>
              </a:rPr>
              <a:t>ur Visions and Values are at the core of everything we do. They underpin our teaching and learning</a:t>
            </a:r>
            <a:r>
              <a:rPr lang="en-US" sz="2400" dirty="0">
                <a:solidFill>
                  <a:srgbClr val="000000"/>
                </a:solidFill>
                <a:latin typeface="Letter-join Print Plus 4" panose="02000805000000020003" pitchFamily="50" charset="0"/>
                <a:cs typeface="Segoe UI" panose="020B0502040204020203" pitchFamily="34" charset="0"/>
              </a:rPr>
              <a:t> </a:t>
            </a:r>
            <a:r>
              <a:rPr lang="en-US" sz="2400" b="0" i="0" dirty="0">
                <a:solidFill>
                  <a:srgbClr val="000000"/>
                </a:solidFill>
                <a:effectLst/>
                <a:latin typeface="Letter-join Print Plus 4" panose="02000805000000020003" pitchFamily="50" charset="0"/>
                <a:cs typeface="Segoe UI" panose="020B0502040204020203" pitchFamily="34" charset="0"/>
              </a:rPr>
              <a:t>and provide an environment that prepares our children to be confident, respectful, happy and well prepared for their next steps.</a:t>
            </a:r>
          </a:p>
          <a:p>
            <a:pPr algn="l" fontAlgn="t"/>
            <a:r>
              <a:rPr lang="en-US" sz="2400" b="0" i="0" u="sng" dirty="0">
                <a:solidFill>
                  <a:srgbClr val="000000"/>
                </a:solidFill>
                <a:effectLst/>
                <a:latin typeface="Letter-join Print Plus 4" panose="02000805000000020003" pitchFamily="50" charset="0"/>
              </a:rPr>
              <a:t>Our School vision: </a:t>
            </a:r>
            <a:endParaRPr lang="en-US" sz="2400" b="0" i="0" dirty="0">
              <a:solidFill>
                <a:srgbClr val="000000"/>
              </a:solidFill>
              <a:effectLst/>
              <a:latin typeface="Letter-join Print Plus 4" panose="02000805000000020003" pitchFamily="50" charset="0"/>
            </a:endParaRPr>
          </a:p>
          <a:p>
            <a:pPr algn="l" fontAlgn="t"/>
            <a:r>
              <a:rPr lang="en-US" sz="2400" b="0" i="0" dirty="0">
                <a:solidFill>
                  <a:srgbClr val="000000"/>
                </a:solidFill>
                <a:effectLst/>
                <a:latin typeface="Letter-join Print Plus 4" panose="02000805000000020003" pitchFamily="50" charset="0"/>
              </a:rPr>
              <a:t> Together we </a:t>
            </a:r>
            <a:r>
              <a:rPr lang="en-US" sz="2400" b="0" i="0" dirty="0">
                <a:solidFill>
                  <a:srgbClr val="C0392B"/>
                </a:solidFill>
                <a:effectLst/>
                <a:latin typeface="Letter-join Print Plus 4" panose="02000805000000020003" pitchFamily="50" charset="0"/>
              </a:rPr>
              <a:t>love, learn </a:t>
            </a:r>
            <a:r>
              <a:rPr lang="en-US" sz="2400" b="0" i="0" dirty="0">
                <a:solidFill>
                  <a:srgbClr val="000000"/>
                </a:solidFill>
                <a:effectLst/>
                <a:latin typeface="Letter-join Print Plus 4" panose="02000805000000020003" pitchFamily="50" charset="0"/>
              </a:rPr>
              <a:t>and </a:t>
            </a:r>
            <a:r>
              <a:rPr lang="en-US" sz="2400" b="0" i="0" dirty="0">
                <a:solidFill>
                  <a:srgbClr val="C0392B"/>
                </a:solidFill>
                <a:effectLst/>
                <a:latin typeface="Letter-join Print Plus 4" panose="02000805000000020003" pitchFamily="50" charset="0"/>
              </a:rPr>
              <a:t>grow</a:t>
            </a:r>
            <a:r>
              <a:rPr lang="en-US" sz="2400" b="0" i="0" dirty="0">
                <a:solidFill>
                  <a:srgbClr val="000000"/>
                </a:solidFill>
                <a:effectLst/>
                <a:latin typeface="Letter-join Print Plus 4" panose="02000805000000020003" pitchFamily="50" charset="0"/>
              </a:rPr>
              <a:t>.</a:t>
            </a:r>
          </a:p>
          <a:p>
            <a:pPr algn="l" fontAlgn="t"/>
            <a:r>
              <a:rPr lang="en-US" sz="2400" b="0" i="0" dirty="0">
                <a:solidFill>
                  <a:srgbClr val="000000"/>
                </a:solidFill>
                <a:effectLst/>
                <a:latin typeface="Letter-join Print Plus 4" panose="02000805000000020003" pitchFamily="50" charset="0"/>
              </a:rPr>
              <a:t> We follow these passages from the Bible: </a:t>
            </a:r>
            <a:br>
              <a:rPr lang="en-US" sz="2400" b="0" i="0" dirty="0">
                <a:solidFill>
                  <a:srgbClr val="000000"/>
                </a:solidFill>
                <a:effectLst/>
                <a:latin typeface="Letter-join Print Plus 4" panose="02000805000000020003" pitchFamily="50" charset="0"/>
              </a:rPr>
            </a:br>
            <a:r>
              <a:rPr lang="en-US" sz="2400" b="0" i="0" u="sng" dirty="0">
                <a:solidFill>
                  <a:srgbClr val="C0392B"/>
                </a:solidFill>
                <a:effectLst/>
                <a:latin typeface="Letter-join Print Plus 4" panose="02000805000000020003" pitchFamily="50" charset="0"/>
              </a:rPr>
              <a:t>Love</a:t>
            </a:r>
            <a:endParaRPr lang="en-US" sz="2400" b="0" i="0" dirty="0">
              <a:solidFill>
                <a:srgbClr val="000000"/>
              </a:solidFill>
              <a:effectLst/>
              <a:latin typeface="Letter-join Print Plus 4" panose="02000805000000020003" pitchFamily="50" charset="0"/>
            </a:endParaRPr>
          </a:p>
          <a:p>
            <a:pPr algn="l" fontAlgn="t"/>
            <a:r>
              <a:rPr lang="en-US" sz="2400" b="0" i="0" dirty="0">
                <a:solidFill>
                  <a:srgbClr val="000000"/>
                </a:solidFill>
                <a:effectLst/>
                <a:latin typeface="Letter-join Print Plus 4" panose="02000805000000020003" pitchFamily="50" charset="0"/>
              </a:rPr>
              <a:t>Matthew 22:39</a:t>
            </a:r>
          </a:p>
          <a:p>
            <a:pPr algn="l" fontAlgn="t"/>
            <a:r>
              <a:rPr lang="en-US" sz="2400" b="0" i="0" dirty="0">
                <a:solidFill>
                  <a:srgbClr val="000000"/>
                </a:solidFill>
                <a:effectLst/>
                <a:latin typeface="Letter-join Print Plus 4" panose="02000805000000020003" pitchFamily="50" charset="0"/>
              </a:rPr>
              <a:t>‘Love your </a:t>
            </a:r>
            <a:r>
              <a:rPr lang="en-US" sz="2400" b="0" i="0" dirty="0" err="1">
                <a:solidFill>
                  <a:srgbClr val="000000"/>
                </a:solidFill>
                <a:effectLst/>
                <a:latin typeface="Letter-join Print Plus 4" panose="02000805000000020003" pitchFamily="50" charset="0"/>
              </a:rPr>
              <a:t>neighbour</a:t>
            </a:r>
            <a:r>
              <a:rPr lang="en-US" sz="2400" b="0" i="0" dirty="0">
                <a:solidFill>
                  <a:srgbClr val="000000"/>
                </a:solidFill>
                <a:effectLst/>
                <a:latin typeface="Letter-join Print Plus 4" panose="02000805000000020003" pitchFamily="50" charset="0"/>
              </a:rPr>
              <a:t> as yourself’</a:t>
            </a:r>
          </a:p>
          <a:p>
            <a:pPr algn="l" fontAlgn="t"/>
            <a:r>
              <a:rPr lang="en-US" sz="2400" b="0" i="0" u="sng" dirty="0">
                <a:solidFill>
                  <a:srgbClr val="C0392B"/>
                </a:solidFill>
                <a:effectLst/>
                <a:latin typeface="Letter-join Print Plus 4" panose="02000805000000020003" pitchFamily="50" charset="0"/>
              </a:rPr>
              <a:t>Learn</a:t>
            </a:r>
            <a:endParaRPr lang="en-US" sz="2400" b="0" i="0" dirty="0">
              <a:solidFill>
                <a:srgbClr val="000000"/>
              </a:solidFill>
              <a:effectLst/>
              <a:latin typeface="Letter-join Print Plus 4" panose="02000805000000020003" pitchFamily="50" charset="0"/>
            </a:endParaRPr>
          </a:p>
          <a:p>
            <a:pPr algn="l" fontAlgn="t"/>
            <a:r>
              <a:rPr lang="en-US" sz="2400" b="0" i="0" dirty="0">
                <a:solidFill>
                  <a:srgbClr val="000000"/>
                </a:solidFill>
                <a:effectLst/>
                <a:latin typeface="Letter-join Print Plus 4" panose="02000805000000020003" pitchFamily="50" charset="0"/>
              </a:rPr>
              <a:t>Proverbs 2:2</a:t>
            </a:r>
          </a:p>
          <a:p>
            <a:pPr algn="l" fontAlgn="t"/>
            <a:r>
              <a:rPr lang="en-US" sz="2400" b="0" i="0" dirty="0">
                <a:solidFill>
                  <a:srgbClr val="000000"/>
                </a:solidFill>
                <a:effectLst/>
                <a:latin typeface="Letter-join Print Plus 4" panose="02000805000000020003" pitchFamily="50" charset="0"/>
              </a:rPr>
              <a:t>‘Turn your ear to wisdom and apply your heart to understanding’</a:t>
            </a:r>
          </a:p>
          <a:p>
            <a:pPr algn="l" fontAlgn="t"/>
            <a:r>
              <a:rPr lang="en-US" sz="2400" b="0" i="0" u="sng" dirty="0">
                <a:solidFill>
                  <a:srgbClr val="C0392B"/>
                </a:solidFill>
                <a:effectLst/>
                <a:latin typeface="Letter-join Print Plus 4" panose="02000805000000020003" pitchFamily="50" charset="0"/>
              </a:rPr>
              <a:t>Grow</a:t>
            </a:r>
            <a:endParaRPr lang="en-US" sz="2400" b="0" i="0" dirty="0">
              <a:solidFill>
                <a:srgbClr val="000000"/>
              </a:solidFill>
              <a:effectLst/>
              <a:latin typeface="Letter-join Print Plus 4" panose="02000805000000020003" pitchFamily="50" charset="0"/>
            </a:endParaRPr>
          </a:p>
          <a:p>
            <a:pPr algn="l" fontAlgn="t"/>
            <a:r>
              <a:rPr lang="en-US" sz="2400" b="0" i="0" dirty="0">
                <a:solidFill>
                  <a:srgbClr val="000000"/>
                </a:solidFill>
                <a:effectLst/>
                <a:latin typeface="Letter-join Print Plus 4" panose="02000805000000020003" pitchFamily="50" charset="0"/>
              </a:rPr>
              <a:t>Peter 3:18</a:t>
            </a:r>
          </a:p>
          <a:p>
            <a:pPr algn="l" fontAlgn="t"/>
            <a:r>
              <a:rPr lang="en-US" sz="2400" b="0" i="0" dirty="0">
                <a:solidFill>
                  <a:srgbClr val="000000"/>
                </a:solidFill>
                <a:effectLst/>
                <a:latin typeface="Letter-join Print Plus 4" panose="02000805000000020003" pitchFamily="50" charset="0"/>
              </a:rPr>
              <a:t>‘Grow in the grace and knowledge of our Lord’</a:t>
            </a:r>
          </a:p>
          <a:p>
            <a:endParaRPr lang="en-GB" sz="2000" dirty="0">
              <a:latin typeface="Segoe UI" panose="020B0502040204020203" pitchFamily="34" charset="0"/>
              <a:cs typeface="Segoe UI" panose="020B0502040204020203" pitchFamily="34" charset="0"/>
            </a:endParaRPr>
          </a:p>
        </p:txBody>
      </p:sp>
      <p:pic>
        <p:nvPicPr>
          <p:cNvPr id="2" name="Picture 1"/>
          <p:cNvPicPr>
            <a:picLocks noChangeAspect="1"/>
          </p:cNvPicPr>
          <p:nvPr/>
        </p:nvPicPr>
        <p:blipFill>
          <a:blip r:embed="rId2"/>
          <a:stretch>
            <a:fillRect/>
          </a:stretch>
        </p:blipFill>
        <p:spPr>
          <a:xfrm>
            <a:off x="8452945" y="2240509"/>
            <a:ext cx="3438525" cy="4352925"/>
          </a:xfrm>
          <a:prstGeom prst="rect">
            <a:avLst/>
          </a:prstGeom>
        </p:spPr>
      </p:pic>
    </p:spTree>
    <p:extLst>
      <p:ext uri="{BB962C8B-B14F-4D97-AF65-F5344CB8AC3E}">
        <p14:creationId xmlns:p14="http://schemas.microsoft.com/office/powerpoint/2010/main" val="36739091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a:extLst>
              <a:ext uri="{FF2B5EF4-FFF2-40B4-BE49-F238E27FC236}">
                <a16:creationId xmlns:a16="http://schemas.microsoft.com/office/drawing/2014/main" id="{FEFB5035-8F0E-EF4A-BC17-BBF645CFFE9A}"/>
              </a:ext>
            </a:extLst>
          </p:cNvPr>
          <p:cNvSpPr>
            <a:spLocks noGrp="1" noChangeArrowheads="1"/>
          </p:cNvSpPr>
          <p:nvPr>
            <p:ph type="title"/>
          </p:nvPr>
        </p:nvSpPr>
        <p:spPr>
          <a:xfrm>
            <a:off x="1543793" y="379867"/>
            <a:ext cx="8452945" cy="801523"/>
          </a:xfrm>
        </p:spPr>
        <p:txBody>
          <a:bodyPr>
            <a:normAutofit/>
          </a:bodyPr>
          <a:lstStyle/>
          <a:p>
            <a:pPr marL="182880" indent="0" algn="ctr" eaLnBrk="1" fontAlgn="auto" hangingPunct="1">
              <a:spcAft>
                <a:spcPts val="0"/>
              </a:spcAft>
              <a:buClr>
                <a:schemeClr val="accent6">
                  <a:lumMod val="75000"/>
                </a:schemeClr>
              </a:buClr>
              <a:buFont typeface="Georgia" panose="02040502050405020303" pitchFamily="18" charset="0"/>
              <a:buNone/>
              <a:defRPr/>
            </a:pPr>
            <a:r>
              <a:rPr lang="en-GB" sz="4800" b="1" dirty="0">
                <a:solidFill>
                  <a:schemeClr val="accent1"/>
                </a:solidFill>
                <a:latin typeface="Letter-join Print Plus 4" panose="02000805000000020003" pitchFamily="50" charset="0"/>
                <a:cs typeface="Segoe UI" panose="020B0502040204020203" pitchFamily="34" charset="0"/>
              </a:rPr>
              <a:t>Our School Values</a:t>
            </a:r>
          </a:p>
        </p:txBody>
      </p:sp>
      <p:sp>
        <p:nvSpPr>
          <p:cNvPr id="4" name="TextBox 3">
            <a:extLst>
              <a:ext uri="{FF2B5EF4-FFF2-40B4-BE49-F238E27FC236}">
                <a16:creationId xmlns:a16="http://schemas.microsoft.com/office/drawing/2014/main" id="{70EA8EAB-965A-4B8F-ACC4-29C63DA61005}"/>
              </a:ext>
            </a:extLst>
          </p:cNvPr>
          <p:cNvSpPr txBox="1"/>
          <p:nvPr/>
        </p:nvSpPr>
        <p:spPr>
          <a:xfrm>
            <a:off x="567130" y="1081345"/>
            <a:ext cx="11070688" cy="5570756"/>
          </a:xfrm>
          <a:prstGeom prst="rect">
            <a:avLst/>
          </a:prstGeom>
          <a:noFill/>
        </p:spPr>
        <p:txBody>
          <a:bodyPr wrap="square">
            <a:spAutoFit/>
          </a:bodyPr>
          <a:lstStyle/>
          <a:p>
            <a:pPr algn="l" fontAlgn="t"/>
            <a:r>
              <a:rPr lang="en-US" sz="2400" b="0" i="0" u="sng" dirty="0">
                <a:solidFill>
                  <a:srgbClr val="000000"/>
                </a:solidFill>
                <a:effectLst/>
                <a:latin typeface="Letter-join Print Plus 4" panose="02000805000000020003" pitchFamily="50" charset="0"/>
              </a:rPr>
              <a:t>Our Six Core Values are:</a:t>
            </a:r>
            <a:endParaRPr lang="en-US" sz="2400" b="0" i="0" dirty="0">
              <a:solidFill>
                <a:srgbClr val="000000"/>
              </a:solidFill>
              <a:effectLst/>
              <a:latin typeface="Letter-join Print Plus 4" panose="02000805000000020003" pitchFamily="50" charset="0"/>
            </a:endParaRPr>
          </a:p>
          <a:p>
            <a:pPr algn="l" fontAlgn="t"/>
            <a:r>
              <a:rPr lang="en-US" sz="2400" b="0" i="0" dirty="0">
                <a:solidFill>
                  <a:srgbClr val="000000"/>
                </a:solidFill>
                <a:effectLst/>
                <a:latin typeface="Letter-join Print Plus 4" panose="02000805000000020003" pitchFamily="50" charset="0"/>
              </a:rPr>
              <a:t> </a:t>
            </a:r>
          </a:p>
          <a:p>
            <a:pPr algn="l" fontAlgn="t"/>
            <a:r>
              <a:rPr lang="en-US" sz="2400" b="0" i="0" dirty="0">
                <a:solidFill>
                  <a:srgbClr val="C0392B"/>
                </a:solidFill>
                <a:effectLst/>
                <a:latin typeface="Letter-join Print Plus 4" panose="02000805000000020003" pitchFamily="50" charset="0"/>
              </a:rPr>
              <a:t>Truthfulness</a:t>
            </a:r>
            <a:r>
              <a:rPr lang="en-US" sz="2400" b="0" i="0" dirty="0">
                <a:solidFill>
                  <a:srgbClr val="000000"/>
                </a:solidFill>
                <a:effectLst/>
                <a:latin typeface="Letter-join Print Plus 4" panose="02000805000000020003" pitchFamily="50" charset="0"/>
              </a:rPr>
              <a:t> - We always tell the truth and earn the trust of one another.</a:t>
            </a:r>
          </a:p>
          <a:p>
            <a:pPr algn="l" fontAlgn="t"/>
            <a:endParaRPr lang="en-US" sz="2400" b="0" i="0" dirty="0">
              <a:solidFill>
                <a:srgbClr val="000000"/>
              </a:solidFill>
              <a:effectLst/>
              <a:latin typeface="Letter-join Print Plus 4" panose="02000805000000020003" pitchFamily="50" charset="0"/>
            </a:endParaRPr>
          </a:p>
          <a:p>
            <a:pPr algn="l" fontAlgn="t"/>
            <a:r>
              <a:rPr lang="en-US" sz="2400" b="0" i="0" dirty="0">
                <a:solidFill>
                  <a:srgbClr val="C0392B"/>
                </a:solidFill>
                <a:effectLst/>
                <a:latin typeface="Letter-join Print Plus 4" panose="02000805000000020003" pitchFamily="50" charset="0"/>
              </a:rPr>
              <a:t>Perseverance</a:t>
            </a:r>
            <a:r>
              <a:rPr lang="en-US" sz="2400" b="0" i="0" dirty="0">
                <a:solidFill>
                  <a:srgbClr val="000000"/>
                </a:solidFill>
                <a:effectLst/>
                <a:latin typeface="Letter-join Print Plus 4" panose="02000805000000020003" pitchFamily="50" charset="0"/>
              </a:rPr>
              <a:t> - We are happy to learn from our mistakes and never give up.</a:t>
            </a:r>
          </a:p>
          <a:p>
            <a:pPr algn="l" fontAlgn="t"/>
            <a:endParaRPr lang="en-US" sz="2400" b="0" i="0" dirty="0">
              <a:solidFill>
                <a:srgbClr val="000000"/>
              </a:solidFill>
              <a:effectLst/>
              <a:latin typeface="Letter-join Print Plus 4" panose="02000805000000020003" pitchFamily="50" charset="0"/>
            </a:endParaRPr>
          </a:p>
          <a:p>
            <a:pPr algn="l" fontAlgn="t"/>
            <a:r>
              <a:rPr lang="en-US" sz="2400" b="0" i="0" dirty="0">
                <a:solidFill>
                  <a:srgbClr val="C0392B"/>
                </a:solidFill>
                <a:effectLst/>
                <a:latin typeface="Letter-join Print Plus 4" panose="02000805000000020003" pitchFamily="50" charset="0"/>
              </a:rPr>
              <a:t>Friendship</a:t>
            </a:r>
            <a:r>
              <a:rPr lang="en-US" sz="2400" b="0" i="0" dirty="0">
                <a:solidFill>
                  <a:srgbClr val="000000"/>
                </a:solidFill>
                <a:effectLst/>
                <a:latin typeface="Letter-join Print Plus 4" panose="02000805000000020003" pitchFamily="50" charset="0"/>
              </a:rPr>
              <a:t> - We understand that a good friend can be trusted and is loyal.</a:t>
            </a:r>
          </a:p>
          <a:p>
            <a:pPr algn="l" fontAlgn="t"/>
            <a:endParaRPr lang="en-US" sz="2400" b="0" i="0" dirty="0">
              <a:solidFill>
                <a:srgbClr val="000000"/>
              </a:solidFill>
              <a:effectLst/>
              <a:latin typeface="Letter-join Print Plus 4" panose="02000805000000020003" pitchFamily="50" charset="0"/>
            </a:endParaRPr>
          </a:p>
          <a:p>
            <a:pPr algn="l" fontAlgn="t"/>
            <a:r>
              <a:rPr lang="en-US" sz="2400" b="0" i="0" dirty="0">
                <a:solidFill>
                  <a:srgbClr val="C0392B"/>
                </a:solidFill>
                <a:effectLst/>
                <a:latin typeface="Letter-join Print Plus 4" panose="02000805000000020003" pitchFamily="50" charset="0"/>
              </a:rPr>
              <a:t>Trust</a:t>
            </a:r>
            <a:r>
              <a:rPr lang="en-US" sz="2400" b="0" i="0" dirty="0">
                <a:solidFill>
                  <a:srgbClr val="000000"/>
                </a:solidFill>
                <a:effectLst/>
                <a:latin typeface="Letter-join Print Plus 4" panose="02000805000000020003" pitchFamily="50" charset="0"/>
              </a:rPr>
              <a:t> - We understand that we need to trust others when working together as a team.</a:t>
            </a:r>
          </a:p>
          <a:p>
            <a:pPr algn="l" fontAlgn="t"/>
            <a:endParaRPr lang="en-US" sz="2400" b="0" i="0" dirty="0">
              <a:solidFill>
                <a:srgbClr val="000000"/>
              </a:solidFill>
              <a:effectLst/>
              <a:latin typeface="Letter-join Print Plus 4" panose="02000805000000020003" pitchFamily="50" charset="0"/>
            </a:endParaRPr>
          </a:p>
          <a:p>
            <a:pPr algn="l" fontAlgn="t"/>
            <a:r>
              <a:rPr lang="en-US" sz="2400" b="0" i="0" dirty="0">
                <a:solidFill>
                  <a:srgbClr val="C0392B"/>
                </a:solidFill>
                <a:effectLst/>
                <a:latin typeface="Letter-join Print Plus 4" panose="02000805000000020003" pitchFamily="50" charset="0"/>
              </a:rPr>
              <a:t>Forgiveness</a:t>
            </a:r>
            <a:r>
              <a:rPr lang="en-US" sz="2400" b="0" i="0" dirty="0">
                <a:solidFill>
                  <a:srgbClr val="000000"/>
                </a:solidFill>
                <a:effectLst/>
                <a:latin typeface="Letter-join Print Plus 4" panose="02000805000000020003" pitchFamily="50" charset="0"/>
              </a:rPr>
              <a:t> - We are able to forgive others and accept that we all make mistakes.</a:t>
            </a:r>
          </a:p>
          <a:p>
            <a:pPr algn="l" fontAlgn="t"/>
            <a:endParaRPr lang="en-US" sz="2400" b="0" i="0" dirty="0">
              <a:solidFill>
                <a:srgbClr val="000000"/>
              </a:solidFill>
              <a:effectLst/>
              <a:latin typeface="Letter-join Print Plus 4" panose="02000805000000020003" pitchFamily="50" charset="0"/>
            </a:endParaRPr>
          </a:p>
          <a:p>
            <a:pPr algn="l" fontAlgn="t"/>
            <a:r>
              <a:rPr lang="en-US" sz="2400" b="0" i="0" dirty="0">
                <a:solidFill>
                  <a:srgbClr val="C0392B"/>
                </a:solidFill>
                <a:effectLst/>
                <a:latin typeface="Letter-join Print Plus 4" panose="02000805000000020003" pitchFamily="50" charset="0"/>
              </a:rPr>
              <a:t>Respect</a:t>
            </a:r>
            <a:r>
              <a:rPr lang="en-US" sz="2400" b="0" i="0" dirty="0">
                <a:solidFill>
                  <a:srgbClr val="000000"/>
                </a:solidFill>
                <a:effectLst/>
                <a:latin typeface="Letter-join Print Plus 4" panose="02000805000000020003" pitchFamily="50" charset="0"/>
              </a:rPr>
              <a:t> - We appreciate the importance of respecting everyone and everything</a:t>
            </a:r>
          </a:p>
          <a:p>
            <a:endParaRPr lang="en-GB" sz="2000"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3176553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11BA6F-7146-114A-89A1-2C63CD35729A}"/>
              </a:ext>
            </a:extLst>
          </p:cNvPr>
          <p:cNvSpPr>
            <a:spLocks noGrp="1"/>
          </p:cNvSpPr>
          <p:nvPr>
            <p:ph type="title"/>
          </p:nvPr>
        </p:nvSpPr>
        <p:spPr/>
        <p:txBody>
          <a:bodyPr/>
          <a:lstStyle/>
          <a:p>
            <a:pPr algn="ctr"/>
            <a:r>
              <a:rPr lang="en-GB" b="1" dirty="0">
                <a:solidFill>
                  <a:schemeClr val="accent1"/>
                </a:solidFill>
                <a:latin typeface="Letter-join Print Plus 4" panose="02000805000000020003" pitchFamily="50" charset="0"/>
                <a:cs typeface="Segoe UI" panose="020B0502040204020203" pitchFamily="34" charset="0"/>
              </a:rPr>
              <a:t>Events/Themes throughout the year</a:t>
            </a:r>
            <a:endParaRPr lang="en-US" b="1" dirty="0">
              <a:solidFill>
                <a:schemeClr val="accent1"/>
              </a:solidFill>
              <a:latin typeface="Letter-join Print Plus 4" panose="02000805000000020003" pitchFamily="50" charset="0"/>
              <a:cs typeface="Segoe UI" panose="020B0502040204020203" pitchFamily="34" charset="0"/>
            </a:endParaRPr>
          </a:p>
        </p:txBody>
      </p:sp>
      <p:sp>
        <p:nvSpPr>
          <p:cNvPr id="3" name="Content Placeholder 2">
            <a:extLst>
              <a:ext uri="{FF2B5EF4-FFF2-40B4-BE49-F238E27FC236}">
                <a16:creationId xmlns:a16="http://schemas.microsoft.com/office/drawing/2014/main" id="{732D5072-C643-3E42-B0A2-65723ECB0FBB}"/>
              </a:ext>
            </a:extLst>
          </p:cNvPr>
          <p:cNvSpPr>
            <a:spLocks noGrp="1"/>
          </p:cNvSpPr>
          <p:nvPr>
            <p:ph idx="1"/>
          </p:nvPr>
        </p:nvSpPr>
        <p:spPr/>
        <p:txBody>
          <a:bodyPr>
            <a:normAutofit/>
          </a:bodyPr>
          <a:lstStyle/>
          <a:p>
            <a:r>
              <a:rPr lang="en-GB" altLang="en-US" sz="3200" dirty="0">
                <a:solidFill>
                  <a:schemeClr val="accent1"/>
                </a:solidFill>
                <a:latin typeface="Letter-join Print Plus 4" panose="02000805000000020003" pitchFamily="50" charset="0"/>
                <a:cs typeface="Segoe UI" panose="020B0502040204020203" pitchFamily="34" charset="0"/>
              </a:rPr>
              <a:t>School trips</a:t>
            </a:r>
          </a:p>
          <a:p>
            <a:r>
              <a:rPr lang="en-GB" altLang="en-US" sz="3200" dirty="0">
                <a:solidFill>
                  <a:schemeClr val="accent1"/>
                </a:solidFill>
                <a:latin typeface="Letter-join Print Plus 4" panose="02000805000000020003" pitchFamily="50" charset="0"/>
                <a:cs typeface="Segoe UI" panose="020B0502040204020203" pitchFamily="34" charset="0"/>
              </a:rPr>
              <a:t>Visitors</a:t>
            </a:r>
          </a:p>
          <a:p>
            <a:r>
              <a:rPr lang="en-GB" altLang="en-US" sz="3200" dirty="0">
                <a:solidFill>
                  <a:schemeClr val="accent1"/>
                </a:solidFill>
                <a:latin typeface="Letter-join Print Plus 4" panose="02000805000000020003" pitchFamily="50" charset="0"/>
                <a:cs typeface="Segoe UI" panose="020B0502040204020203" pitchFamily="34" charset="0"/>
              </a:rPr>
              <a:t>Together days with Nursery</a:t>
            </a:r>
          </a:p>
          <a:p>
            <a:r>
              <a:rPr lang="en-GB" altLang="en-US" sz="3200" dirty="0">
                <a:solidFill>
                  <a:schemeClr val="accent1"/>
                </a:solidFill>
                <a:latin typeface="Letter-join Print Plus 4" panose="02000805000000020003" pitchFamily="50" charset="0"/>
                <a:cs typeface="Segoe UI" panose="020B0502040204020203" pitchFamily="34" charset="0"/>
              </a:rPr>
              <a:t>Whole school events such as Harvest, Nativity..</a:t>
            </a:r>
          </a:p>
          <a:p>
            <a:r>
              <a:rPr lang="en-GB" altLang="en-US" sz="3200" dirty="0">
                <a:solidFill>
                  <a:schemeClr val="accent1"/>
                </a:solidFill>
                <a:latin typeface="Letter-join Print Plus 4" panose="02000805000000020003" pitchFamily="50" charset="0"/>
                <a:cs typeface="Segoe UI" panose="020B0502040204020203" pitchFamily="34" charset="0"/>
              </a:rPr>
              <a:t>Sports day</a:t>
            </a:r>
          </a:p>
          <a:p>
            <a:r>
              <a:rPr lang="en-GB" altLang="en-US" sz="3200" dirty="0">
                <a:solidFill>
                  <a:schemeClr val="accent1"/>
                </a:solidFill>
                <a:latin typeface="Letter-join Print Plus 4" panose="02000805000000020003" pitchFamily="50" charset="0"/>
                <a:cs typeface="Segoe UI" panose="020B0502040204020203" pitchFamily="34" charset="0"/>
              </a:rPr>
              <a:t>Parent meetings</a:t>
            </a:r>
          </a:p>
          <a:p>
            <a:r>
              <a:rPr lang="en-GB" altLang="en-US" sz="3200" dirty="0">
                <a:solidFill>
                  <a:schemeClr val="accent1"/>
                </a:solidFill>
                <a:latin typeface="Letter-join Print Plus 4" panose="02000805000000020003" pitchFamily="50" charset="0"/>
                <a:cs typeface="Segoe UI" panose="020B0502040204020203" pitchFamily="34" charset="0"/>
              </a:rPr>
              <a:t>Celebration assembly</a:t>
            </a:r>
            <a:endParaRPr lang="en-GB" altLang="en-US" dirty="0">
              <a:solidFill>
                <a:schemeClr val="accent1"/>
              </a:solidFill>
              <a:latin typeface="Letter-join Print Plus 4" panose="02000805000000020003" pitchFamily="50" charset="0"/>
              <a:cs typeface="Segoe UI" panose="020B0502040204020203" pitchFamily="34" charset="0"/>
            </a:endParaRPr>
          </a:p>
        </p:txBody>
      </p:sp>
      <p:pic>
        <p:nvPicPr>
          <p:cNvPr id="5" name="Picture 4">
            <a:extLst>
              <a:ext uri="{FF2B5EF4-FFF2-40B4-BE49-F238E27FC236}">
                <a16:creationId xmlns:a16="http://schemas.microsoft.com/office/drawing/2014/main" id="{F7BD9854-6032-40F8-8DA8-6D0A7EF3A8B8}"/>
              </a:ext>
            </a:extLst>
          </p:cNvPr>
          <p:cNvPicPr>
            <a:picLocks noChangeAspect="1"/>
          </p:cNvPicPr>
          <p:nvPr/>
        </p:nvPicPr>
        <p:blipFill>
          <a:blip r:embed="rId2"/>
          <a:stretch>
            <a:fillRect/>
          </a:stretch>
        </p:blipFill>
        <p:spPr>
          <a:xfrm>
            <a:off x="8724550" y="4001294"/>
            <a:ext cx="3154261" cy="2723904"/>
          </a:xfrm>
          <a:prstGeom prst="rect">
            <a:avLst/>
          </a:prstGeom>
        </p:spPr>
      </p:pic>
      <p:pic>
        <p:nvPicPr>
          <p:cNvPr id="7" name="Picture 6">
            <a:extLst>
              <a:ext uri="{FF2B5EF4-FFF2-40B4-BE49-F238E27FC236}">
                <a16:creationId xmlns:a16="http://schemas.microsoft.com/office/drawing/2014/main" id="{C9300C41-C1D5-426C-8801-7802D68C0562}"/>
              </a:ext>
            </a:extLst>
          </p:cNvPr>
          <p:cNvPicPr>
            <a:picLocks noChangeAspect="1"/>
          </p:cNvPicPr>
          <p:nvPr/>
        </p:nvPicPr>
        <p:blipFill>
          <a:blip r:embed="rId3"/>
          <a:stretch>
            <a:fillRect/>
          </a:stretch>
        </p:blipFill>
        <p:spPr>
          <a:xfrm>
            <a:off x="9620119" y="1378678"/>
            <a:ext cx="1923133" cy="2265927"/>
          </a:xfrm>
          <a:prstGeom prst="rect">
            <a:avLst/>
          </a:prstGeom>
        </p:spPr>
      </p:pic>
    </p:spTree>
    <p:extLst>
      <p:ext uri="{BB962C8B-B14F-4D97-AF65-F5344CB8AC3E}">
        <p14:creationId xmlns:p14="http://schemas.microsoft.com/office/powerpoint/2010/main" val="24203273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B87B7-8162-864B-84AC-58CC703770EA}"/>
              </a:ext>
            </a:extLst>
          </p:cNvPr>
          <p:cNvSpPr>
            <a:spLocks noGrp="1"/>
          </p:cNvSpPr>
          <p:nvPr>
            <p:ph type="title"/>
          </p:nvPr>
        </p:nvSpPr>
        <p:spPr>
          <a:xfrm>
            <a:off x="472965" y="48447"/>
            <a:ext cx="11719035" cy="633358"/>
          </a:xfrm>
        </p:spPr>
        <p:txBody>
          <a:bodyPr>
            <a:normAutofit/>
          </a:bodyPr>
          <a:lstStyle/>
          <a:p>
            <a:r>
              <a:rPr lang="en-US" sz="3600" b="1" dirty="0">
                <a:solidFill>
                  <a:schemeClr val="accent1"/>
                </a:solidFill>
                <a:latin typeface="Letter-join Print Plus 4" panose="02000805000000020003" pitchFamily="50" charset="0"/>
                <a:cs typeface="Segoe UI" panose="020B0502040204020203" pitchFamily="34" charset="0"/>
              </a:rPr>
              <a:t>How can I support my child to be ‘Reception ready’?</a:t>
            </a:r>
          </a:p>
        </p:txBody>
      </p:sp>
      <p:sp>
        <p:nvSpPr>
          <p:cNvPr id="3" name="TextBox 2">
            <a:extLst>
              <a:ext uri="{FF2B5EF4-FFF2-40B4-BE49-F238E27FC236}">
                <a16:creationId xmlns:a16="http://schemas.microsoft.com/office/drawing/2014/main" id="{9B562559-AEFA-4EC3-AE1E-7C2655748AE1}"/>
              </a:ext>
            </a:extLst>
          </p:cNvPr>
          <p:cNvSpPr txBox="1"/>
          <p:nvPr/>
        </p:nvSpPr>
        <p:spPr>
          <a:xfrm>
            <a:off x="0" y="681805"/>
            <a:ext cx="12191999" cy="830997"/>
          </a:xfrm>
          <a:prstGeom prst="rect">
            <a:avLst/>
          </a:prstGeom>
          <a:noFill/>
        </p:spPr>
        <p:txBody>
          <a:bodyPr wrap="square" rtlCol="0">
            <a:spAutoFit/>
          </a:bodyPr>
          <a:lstStyle/>
          <a:p>
            <a:r>
              <a:rPr lang="en-GB" sz="2400" dirty="0">
                <a:latin typeface="Letter-join Print Plus 4" panose="02000805000000020003" pitchFamily="50" charset="0"/>
                <a:cs typeface="Segoe UI" panose="020B0502040204020203" pitchFamily="34" charset="0"/>
              </a:rPr>
              <a:t>These links have some really useful information: </a:t>
            </a:r>
            <a:r>
              <a:rPr lang="en-GB" sz="2400" dirty="0">
                <a:latin typeface="Letter-join Print Plus 4" panose="02000805000000020003" pitchFamily="50" charset="0"/>
                <a:cs typeface="Segoe UI" panose="020B0502040204020203" pitchFamily="34" charset="0"/>
                <a:hlinkClick r:id="rId2"/>
              </a:rPr>
              <a:t>https://www.worcestershire.gov.uk/readyforschool</a:t>
            </a:r>
            <a:r>
              <a:rPr lang="en-GB" sz="2400" dirty="0">
                <a:latin typeface="Letter-join Print Plus 4" panose="02000805000000020003" pitchFamily="50" charset="0"/>
                <a:cs typeface="Segoe UI" panose="020B0502040204020203" pitchFamily="34" charset="0"/>
              </a:rPr>
              <a:t>           </a:t>
            </a:r>
            <a:r>
              <a:rPr lang="en-GB" sz="2400" dirty="0">
                <a:latin typeface="Letter-join Print Plus 4" panose="02000805000000020003" pitchFamily="50" charset="0"/>
                <a:cs typeface="Segoe UI" panose="020B0502040204020203" pitchFamily="34" charset="0"/>
                <a:hlinkClick r:id="rId3"/>
              </a:rPr>
              <a:t>https://startingreception.co.uk/</a:t>
            </a:r>
            <a:r>
              <a:rPr lang="en-GB" sz="2400" dirty="0">
                <a:latin typeface="Letter-join Print Plus 4" panose="02000805000000020003" pitchFamily="50" charset="0"/>
                <a:cs typeface="Segoe UI" panose="020B0502040204020203" pitchFamily="34" charset="0"/>
              </a:rPr>
              <a:t> </a:t>
            </a:r>
            <a:endParaRPr lang="en-GB" sz="2800" dirty="0">
              <a:latin typeface="Letter-join Print Plus 4" panose="02000805000000020003" pitchFamily="50" charset="0"/>
              <a:cs typeface="Segoe UI" panose="020B0502040204020203" pitchFamily="34" charset="0"/>
            </a:endParaRPr>
          </a:p>
        </p:txBody>
      </p:sp>
      <p:pic>
        <p:nvPicPr>
          <p:cNvPr id="6" name="Picture 5">
            <a:extLst>
              <a:ext uri="{FF2B5EF4-FFF2-40B4-BE49-F238E27FC236}">
                <a16:creationId xmlns:a16="http://schemas.microsoft.com/office/drawing/2014/main" id="{85F04BF4-D2DF-4518-9AFA-7E53CAB8D3E6}"/>
              </a:ext>
            </a:extLst>
          </p:cNvPr>
          <p:cNvPicPr>
            <a:picLocks noChangeAspect="1"/>
          </p:cNvPicPr>
          <p:nvPr/>
        </p:nvPicPr>
        <p:blipFill>
          <a:blip r:embed="rId4"/>
          <a:stretch>
            <a:fillRect/>
          </a:stretch>
        </p:blipFill>
        <p:spPr>
          <a:xfrm>
            <a:off x="556856" y="1778201"/>
            <a:ext cx="3684846" cy="4614210"/>
          </a:xfrm>
          <a:prstGeom prst="rect">
            <a:avLst/>
          </a:prstGeom>
        </p:spPr>
      </p:pic>
      <p:pic>
        <p:nvPicPr>
          <p:cNvPr id="7" name="Picture 6">
            <a:extLst>
              <a:ext uri="{FF2B5EF4-FFF2-40B4-BE49-F238E27FC236}">
                <a16:creationId xmlns:a16="http://schemas.microsoft.com/office/drawing/2014/main" id="{41DF21EF-B594-46CE-8E44-E58211C11037}"/>
              </a:ext>
            </a:extLst>
          </p:cNvPr>
          <p:cNvPicPr>
            <a:picLocks noChangeAspect="1"/>
          </p:cNvPicPr>
          <p:nvPr/>
        </p:nvPicPr>
        <p:blipFill>
          <a:blip r:embed="rId5"/>
          <a:stretch>
            <a:fillRect/>
          </a:stretch>
        </p:blipFill>
        <p:spPr>
          <a:xfrm>
            <a:off x="6332482" y="1828667"/>
            <a:ext cx="3307675" cy="4513277"/>
          </a:xfrm>
          <a:prstGeom prst="rect">
            <a:avLst/>
          </a:prstGeom>
        </p:spPr>
      </p:pic>
    </p:spTree>
    <p:extLst>
      <p:ext uri="{BB962C8B-B14F-4D97-AF65-F5344CB8AC3E}">
        <p14:creationId xmlns:p14="http://schemas.microsoft.com/office/powerpoint/2010/main" val="22572670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E3289C-5F30-C849-90FF-2CE5A23F9FE8}"/>
              </a:ext>
            </a:extLst>
          </p:cNvPr>
          <p:cNvSpPr>
            <a:spLocks noGrp="1"/>
          </p:cNvSpPr>
          <p:nvPr>
            <p:ph type="title"/>
          </p:nvPr>
        </p:nvSpPr>
        <p:spPr/>
        <p:txBody>
          <a:bodyPr/>
          <a:lstStyle/>
          <a:p>
            <a:pPr algn="ctr"/>
            <a:r>
              <a:rPr lang="en-US" b="1" dirty="0">
                <a:solidFill>
                  <a:schemeClr val="accent1"/>
                </a:solidFill>
                <a:latin typeface="Letter-join Print Plus 4" panose="02000805000000020003" pitchFamily="50" charset="0"/>
              </a:rPr>
              <a:t>PTFA-Parents, Teachers and Friends Association </a:t>
            </a:r>
          </a:p>
        </p:txBody>
      </p:sp>
      <p:sp>
        <p:nvSpPr>
          <p:cNvPr id="3" name="Content Placeholder 2">
            <a:extLst>
              <a:ext uri="{FF2B5EF4-FFF2-40B4-BE49-F238E27FC236}">
                <a16:creationId xmlns:a16="http://schemas.microsoft.com/office/drawing/2014/main" id="{692AEAD1-F5D7-4142-8308-719FBBDC9431}"/>
              </a:ext>
            </a:extLst>
          </p:cNvPr>
          <p:cNvSpPr>
            <a:spLocks noGrp="1"/>
          </p:cNvSpPr>
          <p:nvPr>
            <p:ph idx="1"/>
          </p:nvPr>
        </p:nvSpPr>
        <p:spPr>
          <a:xfrm>
            <a:off x="838200" y="2056853"/>
            <a:ext cx="10515600" cy="4351338"/>
          </a:xfrm>
        </p:spPr>
        <p:txBody>
          <a:bodyPr/>
          <a:lstStyle/>
          <a:p>
            <a:pPr marL="285750" indent="-285750">
              <a:spcBef>
                <a:spcPts val="1200"/>
              </a:spcBef>
              <a:buSzPct val="100000"/>
              <a:buFont typeface="Arial" pitchFamily="34"/>
              <a:buChar char="•"/>
              <a:defRPr sz="1800" b="0" i="0" u="none" strike="noStrike" kern="0" cap="none" spc="0" baseline="0">
                <a:solidFill>
                  <a:srgbClr val="000000"/>
                </a:solidFill>
                <a:uFillTx/>
              </a:defRPr>
            </a:pPr>
            <a:r>
              <a:rPr lang="en-GB" sz="2400" kern="0" dirty="0">
                <a:solidFill>
                  <a:schemeClr val="accent1"/>
                </a:solidFill>
                <a:latin typeface="Letter-join Print Plus 4" panose="02000805000000020003" pitchFamily="50" charset="0"/>
                <a:ea typeface="ＭＳ Ｐゴシック" charset="0"/>
                <a:cs typeface="ＭＳ Ｐゴシック" charset="0"/>
              </a:rPr>
              <a:t>We are made up of parents, teachers and friends of the school.</a:t>
            </a:r>
          </a:p>
          <a:p>
            <a:pPr marL="285750" indent="-285750">
              <a:spcBef>
                <a:spcPts val="1200"/>
              </a:spcBef>
              <a:buSzPct val="100000"/>
              <a:buFont typeface="Arial" pitchFamily="34"/>
              <a:buChar char="•"/>
              <a:defRPr sz="1800" b="0" i="0" u="none" strike="noStrike" kern="0" cap="none" spc="0" baseline="0">
                <a:solidFill>
                  <a:srgbClr val="000000"/>
                </a:solidFill>
                <a:uFillTx/>
              </a:defRPr>
            </a:pPr>
            <a:r>
              <a:rPr lang="en-GB" sz="2400" kern="0" dirty="0">
                <a:solidFill>
                  <a:schemeClr val="accent1"/>
                </a:solidFill>
                <a:latin typeface="Letter-join Print Plus 4" panose="02000805000000020003" pitchFamily="50" charset="0"/>
                <a:ea typeface="ＭＳ Ｐゴシック" charset="0"/>
                <a:cs typeface="ＭＳ Ｐゴシック" charset="0"/>
              </a:rPr>
              <a:t>When your child starts Nursery or School, you automatically become part of the PTFA.</a:t>
            </a:r>
          </a:p>
          <a:p>
            <a:pPr marL="285750" indent="-285750">
              <a:spcBef>
                <a:spcPts val="1200"/>
              </a:spcBef>
              <a:buSzPct val="100000"/>
              <a:buFont typeface="Arial" pitchFamily="34"/>
              <a:buChar char="•"/>
              <a:defRPr sz="1800" b="0" i="0" u="none" strike="noStrike" kern="0" cap="none" spc="0" baseline="0">
                <a:solidFill>
                  <a:srgbClr val="000000"/>
                </a:solidFill>
                <a:uFillTx/>
              </a:defRPr>
            </a:pPr>
            <a:r>
              <a:rPr lang="en-GB" sz="2400" kern="0" dirty="0">
                <a:solidFill>
                  <a:schemeClr val="accent1"/>
                </a:solidFill>
                <a:latin typeface="Letter-join Print Plus 4" panose="02000805000000020003" pitchFamily="50" charset="0"/>
                <a:ea typeface="ＭＳ Ｐゴシック" charset="0"/>
                <a:cs typeface="ＭＳ Ｐゴシック" charset="0"/>
              </a:rPr>
              <a:t>The PTFA is volunteer led and we very much believe that ‘more the merrier and many hands make light work’.</a:t>
            </a:r>
          </a:p>
          <a:p>
            <a:pPr marL="285750" indent="-285750">
              <a:spcBef>
                <a:spcPts val="1200"/>
              </a:spcBef>
              <a:buSzPct val="100000"/>
              <a:buFont typeface="Arial" pitchFamily="34"/>
              <a:buChar char="•"/>
              <a:defRPr sz="1800" b="0" i="0" u="none" strike="noStrike" kern="0" cap="none" spc="0" baseline="0">
                <a:solidFill>
                  <a:srgbClr val="000000"/>
                </a:solidFill>
                <a:uFillTx/>
              </a:defRPr>
            </a:pPr>
            <a:r>
              <a:rPr lang="en-GB" sz="2400" kern="0" dirty="0">
                <a:solidFill>
                  <a:schemeClr val="accent1"/>
                </a:solidFill>
                <a:latin typeface="Letter-join Print Plus 4" panose="02000805000000020003" pitchFamily="50" charset="0"/>
                <a:ea typeface="ＭＳ Ｐゴシック" charset="0"/>
                <a:cs typeface="ＭＳ Ｐゴシック" charset="0"/>
              </a:rPr>
              <a:t>Our aim is to raise funds to provide the best opportunities and experiences for the children.</a:t>
            </a:r>
          </a:p>
          <a:p>
            <a:pPr marL="285750" indent="-285750">
              <a:spcBef>
                <a:spcPts val="1200"/>
              </a:spcBef>
              <a:buSzPct val="100000"/>
              <a:buFont typeface="Arial" pitchFamily="34"/>
              <a:buChar char="•"/>
              <a:defRPr sz="1800" b="0" i="0" u="none" strike="noStrike" kern="0" cap="none" spc="0" baseline="0">
                <a:solidFill>
                  <a:srgbClr val="000000"/>
                </a:solidFill>
                <a:uFillTx/>
              </a:defRPr>
            </a:pPr>
            <a:r>
              <a:rPr lang="en-GB" sz="2400" kern="0" dirty="0">
                <a:solidFill>
                  <a:schemeClr val="accent1"/>
                </a:solidFill>
                <a:latin typeface="Letter-join Print Plus 4" panose="02000805000000020003" pitchFamily="50" charset="0"/>
                <a:ea typeface="ＭＳ Ｐゴシック" charset="0"/>
                <a:cs typeface="ＭＳ Ｐゴシック" charset="0"/>
              </a:rPr>
              <a:t>The PTFA have funded: school trips, </a:t>
            </a:r>
            <a:r>
              <a:rPr lang="en-GB" sz="2400" kern="0" dirty="0" err="1">
                <a:solidFill>
                  <a:schemeClr val="accent1"/>
                </a:solidFill>
                <a:latin typeface="Letter-join Print Plus 4" panose="02000805000000020003" pitchFamily="50" charset="0"/>
                <a:ea typeface="ＭＳ Ｐゴシック" charset="0"/>
                <a:cs typeface="ＭＳ Ｐゴシック" charset="0"/>
              </a:rPr>
              <a:t>ising</a:t>
            </a:r>
            <a:r>
              <a:rPr lang="en-GB" sz="2400" kern="0" dirty="0">
                <a:solidFill>
                  <a:schemeClr val="accent1"/>
                </a:solidFill>
                <a:latin typeface="Letter-join Print Plus 4" panose="02000805000000020003" pitchFamily="50" charset="0"/>
                <a:ea typeface="ＭＳ Ｐゴシック" charset="0"/>
                <a:cs typeface="ＭＳ Ｐゴシック" charset="0"/>
              </a:rPr>
              <a:t> pop, Christmas presents, forest school waterproofs as well as many other resources.</a:t>
            </a:r>
          </a:p>
          <a:p>
            <a:endParaRPr lang="en-US" dirty="0"/>
          </a:p>
        </p:txBody>
      </p:sp>
    </p:spTree>
    <p:extLst>
      <p:ext uri="{BB962C8B-B14F-4D97-AF65-F5344CB8AC3E}">
        <p14:creationId xmlns:p14="http://schemas.microsoft.com/office/powerpoint/2010/main" val="14799982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6C3E789-6B0D-483A-8A33-4D3D1EE0970D}"/>
              </a:ext>
            </a:extLst>
          </p:cNvPr>
          <p:cNvSpPr>
            <a:spLocks noGrp="1"/>
          </p:cNvSpPr>
          <p:nvPr>
            <p:ph idx="1"/>
          </p:nvPr>
        </p:nvSpPr>
        <p:spPr/>
        <p:txBody>
          <a:bodyPr>
            <a:normAutofit fontScale="92500" lnSpcReduction="10000"/>
          </a:bodyPr>
          <a:lstStyle/>
          <a:p>
            <a:endParaRPr lang="en-GB" sz="3200" dirty="0">
              <a:latin typeface="Letter-join Print Plus 4" panose="02000805000000020003" pitchFamily="50" charset="0"/>
            </a:endParaRPr>
          </a:p>
          <a:p>
            <a:r>
              <a:rPr lang="en-GB" sz="3200" dirty="0">
                <a:latin typeface="Letter-join Print Plus 4" panose="02000805000000020003" pitchFamily="50" charset="0"/>
              </a:rPr>
              <a:t>We use class dojo to communicate with parents.</a:t>
            </a:r>
          </a:p>
          <a:p>
            <a:r>
              <a:rPr lang="en-GB" sz="3200" dirty="0">
                <a:latin typeface="Letter-join Print Plus 4" panose="02000805000000020003" pitchFamily="50" charset="0"/>
              </a:rPr>
              <a:t>We have a main class page where we will post general information.</a:t>
            </a:r>
          </a:p>
          <a:p>
            <a:r>
              <a:rPr lang="en-GB" sz="3200" dirty="0">
                <a:latin typeface="Letter-join Print Plus 4" panose="02000805000000020003" pitchFamily="50" charset="0"/>
              </a:rPr>
              <a:t>Each child will also have their own page where we upload a remarkable learning moment each week so you can see what your child has been learning-this page is private to you.</a:t>
            </a:r>
          </a:p>
          <a:p>
            <a:r>
              <a:rPr lang="en-GB" sz="3200" dirty="0">
                <a:latin typeface="Letter-join Print Plus 4" panose="02000805000000020003" pitchFamily="50" charset="0"/>
              </a:rPr>
              <a:t>We would encourage you to share things from home as well as the children enjoy sharing their photos with the other children.</a:t>
            </a:r>
          </a:p>
        </p:txBody>
      </p:sp>
      <p:sp>
        <p:nvSpPr>
          <p:cNvPr id="8" name="TextBox 7">
            <a:extLst>
              <a:ext uri="{FF2B5EF4-FFF2-40B4-BE49-F238E27FC236}">
                <a16:creationId xmlns:a16="http://schemas.microsoft.com/office/drawing/2014/main" id="{D845DB3E-1545-4F5E-8574-AC990B7AE3E2}"/>
              </a:ext>
            </a:extLst>
          </p:cNvPr>
          <p:cNvSpPr txBox="1"/>
          <p:nvPr/>
        </p:nvSpPr>
        <p:spPr>
          <a:xfrm>
            <a:off x="2438400" y="199930"/>
            <a:ext cx="7500730" cy="2154436"/>
          </a:xfrm>
          <a:prstGeom prst="rect">
            <a:avLst/>
          </a:prstGeom>
          <a:noFill/>
        </p:spPr>
        <p:txBody>
          <a:bodyPr wrap="square">
            <a:spAutoFit/>
          </a:bodyPr>
          <a:lstStyle/>
          <a:p>
            <a:pPr algn="ctr"/>
            <a:r>
              <a:rPr lang="en-GB" sz="4000" b="1" dirty="0">
                <a:latin typeface="Letter-join Print Plus 4" panose="02000805000000020003" pitchFamily="50" charset="0"/>
                <a:cs typeface="Segoe UI" panose="020B0502040204020203" pitchFamily="34" charset="0"/>
              </a:rPr>
              <a:t>Sharing Remarkable Learning Moments on Class Dojo</a:t>
            </a:r>
          </a:p>
          <a:p>
            <a:pPr algn="ctr"/>
            <a:br>
              <a:rPr lang="en-GB" dirty="0">
                <a:latin typeface="Segoe UI" panose="020B0502040204020203" pitchFamily="34" charset="0"/>
                <a:cs typeface="Segoe UI" panose="020B0502040204020203" pitchFamily="34" charset="0"/>
              </a:rPr>
            </a:br>
            <a:br>
              <a:rPr lang="en-GB" dirty="0">
                <a:latin typeface="Segoe UI" panose="020B0502040204020203" pitchFamily="34" charset="0"/>
                <a:cs typeface="Segoe UI" panose="020B0502040204020203" pitchFamily="34" charset="0"/>
              </a:rPr>
            </a:br>
            <a:endParaRPr lang="en-GB" dirty="0"/>
          </a:p>
        </p:txBody>
      </p:sp>
      <p:pic>
        <p:nvPicPr>
          <p:cNvPr id="2" name="Picture 1">
            <a:extLst>
              <a:ext uri="{FF2B5EF4-FFF2-40B4-BE49-F238E27FC236}">
                <a16:creationId xmlns:a16="http://schemas.microsoft.com/office/drawing/2014/main" id="{30578553-7DC2-B8C7-184A-49B748B6643C}"/>
              </a:ext>
            </a:extLst>
          </p:cNvPr>
          <p:cNvPicPr>
            <a:picLocks noChangeAspect="1"/>
          </p:cNvPicPr>
          <p:nvPr/>
        </p:nvPicPr>
        <p:blipFill>
          <a:blip r:embed="rId2"/>
          <a:stretch>
            <a:fillRect/>
          </a:stretch>
        </p:blipFill>
        <p:spPr>
          <a:xfrm>
            <a:off x="10319910" y="364948"/>
            <a:ext cx="1506330" cy="1904358"/>
          </a:xfrm>
          <a:prstGeom prst="rect">
            <a:avLst/>
          </a:prstGeom>
        </p:spPr>
      </p:pic>
      <p:pic>
        <p:nvPicPr>
          <p:cNvPr id="4" name="Picture 3">
            <a:extLst>
              <a:ext uri="{FF2B5EF4-FFF2-40B4-BE49-F238E27FC236}">
                <a16:creationId xmlns:a16="http://schemas.microsoft.com/office/drawing/2014/main" id="{44BDEB89-E8E7-1A37-9A64-3B9C56BAD366}"/>
              </a:ext>
            </a:extLst>
          </p:cNvPr>
          <p:cNvPicPr>
            <a:picLocks noChangeAspect="1"/>
          </p:cNvPicPr>
          <p:nvPr/>
        </p:nvPicPr>
        <p:blipFill>
          <a:blip r:embed="rId3"/>
          <a:stretch>
            <a:fillRect/>
          </a:stretch>
        </p:blipFill>
        <p:spPr>
          <a:xfrm>
            <a:off x="416560" y="199930"/>
            <a:ext cx="1754763" cy="2059080"/>
          </a:xfrm>
          <a:prstGeom prst="rect">
            <a:avLst/>
          </a:prstGeom>
        </p:spPr>
      </p:pic>
    </p:spTree>
    <p:extLst>
      <p:ext uri="{BB962C8B-B14F-4D97-AF65-F5344CB8AC3E}">
        <p14:creationId xmlns:p14="http://schemas.microsoft.com/office/powerpoint/2010/main" val="38272291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97869BB-BFFB-364D-A31C-5078060C3A5D}"/>
              </a:ext>
            </a:extLst>
          </p:cNvPr>
          <p:cNvSpPr>
            <a:spLocks noGrp="1"/>
          </p:cNvSpPr>
          <p:nvPr>
            <p:ph idx="1"/>
          </p:nvPr>
        </p:nvSpPr>
        <p:spPr>
          <a:xfrm>
            <a:off x="388883" y="220372"/>
            <a:ext cx="10964917" cy="4351338"/>
          </a:xfrm>
        </p:spPr>
        <p:txBody>
          <a:bodyPr/>
          <a:lstStyle/>
          <a:p>
            <a:pPr marL="0" indent="0" algn="ctr">
              <a:buNone/>
            </a:pPr>
            <a:r>
              <a:rPr lang="en-US" b="1" u="sng" dirty="0"/>
              <a:t>Universal Free School Meals and Expanded Free School Meals</a:t>
            </a:r>
          </a:p>
        </p:txBody>
      </p:sp>
      <p:pic>
        <p:nvPicPr>
          <p:cNvPr id="8" name="Picture 7">
            <a:extLst>
              <a:ext uri="{FF2B5EF4-FFF2-40B4-BE49-F238E27FC236}">
                <a16:creationId xmlns:a16="http://schemas.microsoft.com/office/drawing/2014/main" id="{72635621-FA51-6B84-412C-D7FA0EF8D9A7}"/>
              </a:ext>
            </a:extLst>
          </p:cNvPr>
          <p:cNvPicPr>
            <a:picLocks noChangeAspect="1"/>
          </p:cNvPicPr>
          <p:nvPr/>
        </p:nvPicPr>
        <p:blipFill>
          <a:blip r:embed="rId2"/>
          <a:stretch>
            <a:fillRect/>
          </a:stretch>
        </p:blipFill>
        <p:spPr>
          <a:xfrm>
            <a:off x="1963506" y="747294"/>
            <a:ext cx="8264987" cy="6110705"/>
          </a:xfrm>
          <a:prstGeom prst="rect">
            <a:avLst/>
          </a:prstGeom>
        </p:spPr>
      </p:pic>
    </p:spTree>
    <p:extLst>
      <p:ext uri="{BB962C8B-B14F-4D97-AF65-F5344CB8AC3E}">
        <p14:creationId xmlns:p14="http://schemas.microsoft.com/office/powerpoint/2010/main" val="41299517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E40A7F4-409B-98E0-9264-11E42B50E9A3}"/>
              </a:ext>
            </a:extLst>
          </p:cNvPr>
          <p:cNvPicPr>
            <a:picLocks noChangeAspect="1"/>
          </p:cNvPicPr>
          <p:nvPr/>
        </p:nvPicPr>
        <p:blipFill>
          <a:blip r:embed="rId2"/>
          <a:stretch>
            <a:fillRect/>
          </a:stretch>
        </p:blipFill>
        <p:spPr>
          <a:xfrm>
            <a:off x="1354965" y="0"/>
            <a:ext cx="9302875" cy="6728395"/>
          </a:xfrm>
          <a:prstGeom prst="rect">
            <a:avLst/>
          </a:prstGeom>
        </p:spPr>
      </p:pic>
    </p:spTree>
    <p:extLst>
      <p:ext uri="{BB962C8B-B14F-4D97-AF65-F5344CB8AC3E}">
        <p14:creationId xmlns:p14="http://schemas.microsoft.com/office/powerpoint/2010/main" val="37627491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76E2BFDE-7D31-CB40-BA51-7E6191CAD92A}"/>
              </a:ext>
            </a:extLst>
          </p:cNvPr>
          <p:cNvSpPr>
            <a:spLocks noGrp="1" noChangeArrowheads="1"/>
          </p:cNvSpPr>
          <p:nvPr>
            <p:ph type="title"/>
          </p:nvPr>
        </p:nvSpPr>
        <p:spPr/>
        <p:txBody>
          <a:bodyPr>
            <a:noAutofit/>
          </a:bodyPr>
          <a:lstStyle/>
          <a:p>
            <a:pPr marL="182880" indent="0" algn="ctr" eaLnBrk="1" fontAlgn="auto" hangingPunct="1">
              <a:spcAft>
                <a:spcPts val="0"/>
              </a:spcAft>
              <a:buClr>
                <a:schemeClr val="accent6">
                  <a:lumMod val="75000"/>
                </a:schemeClr>
              </a:buClr>
              <a:buFont typeface="Georgia" panose="02040502050405020303" pitchFamily="18" charset="0"/>
              <a:buNone/>
              <a:defRPr/>
            </a:pPr>
            <a:r>
              <a:rPr lang="en-GB" sz="4800" b="1" dirty="0">
                <a:solidFill>
                  <a:schemeClr val="accent1"/>
                </a:solidFill>
                <a:latin typeface="Letter-join Print Plus 4" panose="02000805000000020003" pitchFamily="50" charset="0"/>
              </a:rPr>
              <a:t>Thank you and we look forward to working with you!</a:t>
            </a:r>
          </a:p>
        </p:txBody>
      </p:sp>
      <p:pic>
        <p:nvPicPr>
          <p:cNvPr id="2" name="Picture 1"/>
          <p:cNvPicPr>
            <a:picLocks noChangeAspect="1"/>
          </p:cNvPicPr>
          <p:nvPr/>
        </p:nvPicPr>
        <p:blipFill>
          <a:blip r:embed="rId2"/>
          <a:stretch>
            <a:fillRect/>
          </a:stretch>
        </p:blipFill>
        <p:spPr>
          <a:xfrm>
            <a:off x="4669878" y="2592441"/>
            <a:ext cx="3085626" cy="3125185"/>
          </a:xfrm>
          <a:prstGeom prst="rect">
            <a:avLst/>
          </a:prstGeom>
        </p:spPr>
      </p:pic>
    </p:spTree>
    <p:extLst>
      <p:ext uri="{BB962C8B-B14F-4D97-AF65-F5344CB8AC3E}">
        <p14:creationId xmlns:p14="http://schemas.microsoft.com/office/powerpoint/2010/main" val="23643279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1858</TotalTime>
  <Words>1111</Words>
  <Application>Microsoft Office PowerPoint</Application>
  <PresentationFormat>Widescreen</PresentationFormat>
  <Paragraphs>154</Paragraphs>
  <Slides>19</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19</vt:i4>
      </vt:variant>
    </vt:vector>
  </HeadingPairs>
  <TitlesOfParts>
    <vt:vector size="27" baseType="lpstr">
      <vt:lpstr>Arial</vt:lpstr>
      <vt:lpstr>Calibri</vt:lpstr>
      <vt:lpstr>Calibri Light</vt:lpstr>
      <vt:lpstr>Georgia</vt:lpstr>
      <vt:lpstr>Letter-join Print Plus 4</vt:lpstr>
      <vt:lpstr>Segoe UI</vt:lpstr>
      <vt:lpstr>Wingdings</vt:lpstr>
      <vt:lpstr>Office Theme</vt:lpstr>
      <vt:lpstr>Welcome to Year R!</vt:lpstr>
      <vt:lpstr> The first week of school:</vt:lpstr>
      <vt:lpstr>A typical day…</vt:lpstr>
      <vt:lpstr>PowerPoint Presentation</vt:lpstr>
      <vt:lpstr>Early Years Curriculum</vt:lpstr>
      <vt:lpstr>Our Half Termly Themes</vt:lpstr>
      <vt:lpstr>PowerPoint Presentation</vt:lpstr>
      <vt:lpstr>PowerPoint Presentation</vt:lpstr>
      <vt:lpstr>Phonics</vt:lpstr>
      <vt:lpstr>ELS Phonics</vt:lpstr>
      <vt:lpstr>Our School Values</vt:lpstr>
      <vt:lpstr>Our School Values</vt:lpstr>
      <vt:lpstr>Events/Themes throughout the year</vt:lpstr>
      <vt:lpstr>How can I support my child to be ‘Reception ready’?</vt:lpstr>
      <vt:lpstr>PTFA-Parents, Teachers and Friends Association </vt:lpstr>
      <vt:lpstr>PowerPoint Presentation</vt:lpstr>
      <vt:lpstr>PowerPoint Presentation</vt:lpstr>
      <vt:lpstr>PowerPoint Presentation</vt:lpstr>
      <vt:lpstr>Thank you and we look forward to working with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R!</dc:title>
  <dc:creator>milly willmore</dc:creator>
  <cp:lastModifiedBy>Becky Enstone</cp:lastModifiedBy>
  <cp:revision>75</cp:revision>
  <dcterms:created xsi:type="dcterms:W3CDTF">2020-05-06T16:43:58Z</dcterms:created>
  <dcterms:modified xsi:type="dcterms:W3CDTF">2026-06-22T14:56:07Z</dcterms:modified>
</cp:coreProperties>
</file>