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FF00"/>
    <a:srgbClr val="00CCFF"/>
    <a:srgbClr val="003366"/>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CF598E8-ECC0-43AB-8A77-560C7D88D8F9}"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846692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F598E8-ECC0-43AB-8A77-560C7D88D8F9}"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40247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F598E8-ECC0-43AB-8A77-560C7D88D8F9}"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2702831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CF598E8-ECC0-43AB-8A77-560C7D88D8F9}" type="datetimeFigureOut">
              <a:rPr lang="en-GB" smtClean="0"/>
              <a:t>11/05/2026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3485185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CF598E8-ECC0-43AB-8A77-560C7D88D8F9}" type="datetimeFigureOut">
              <a:rPr lang="en-GB" smtClean="0"/>
              <a:t>11/05/2026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3933004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CF598E8-ECC0-43AB-8A77-560C7D88D8F9}" type="datetimeFigureOut">
              <a:rPr lang="en-GB" smtClean="0"/>
              <a:t>11/05/2026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1964304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F598E8-ECC0-43AB-8A77-560C7D88D8F9}" type="datetimeFigureOut">
              <a:rPr lang="en-GB" smtClean="0"/>
              <a:t>11/05/2026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2227060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F598E8-ECC0-43AB-8A77-560C7D88D8F9}" type="datetimeFigureOut">
              <a:rPr lang="en-GB" smtClean="0"/>
              <a:t>11/05/2026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2727156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F598E8-ECC0-43AB-8A77-560C7D88D8F9}" type="datetimeFigureOut">
              <a:rPr lang="en-GB" smtClean="0"/>
              <a:t>11/05/2026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1633962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F598E8-ECC0-43AB-8A77-560C7D88D8F9}"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2950175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F598E8-ECC0-43AB-8A77-560C7D88D8F9}"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E9176C-304F-4D14-8D3A-352ACD5EEB7A}" type="slidenum">
              <a:rPr lang="en-GB" smtClean="0"/>
              <a:t>‹#›</a:t>
            </a:fld>
            <a:endParaRPr lang="en-GB"/>
          </a:p>
        </p:txBody>
      </p:sp>
    </p:spTree>
    <p:extLst>
      <p:ext uri="{BB962C8B-B14F-4D97-AF65-F5344CB8AC3E}">
        <p14:creationId xmlns:p14="http://schemas.microsoft.com/office/powerpoint/2010/main" val="3704107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F598E8-ECC0-43AB-8A77-560C7D88D8F9}" type="datetimeFigureOut">
              <a:rPr lang="en-GB" smtClean="0"/>
              <a:t>11/05/2026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E9176C-304F-4D14-8D3A-352ACD5EEB7A}" type="slidenum">
              <a:rPr lang="en-GB" smtClean="0"/>
              <a:t>‹#›</a:t>
            </a:fld>
            <a:endParaRPr lang="en-GB"/>
          </a:p>
        </p:txBody>
      </p:sp>
    </p:spTree>
    <p:extLst>
      <p:ext uri="{BB962C8B-B14F-4D97-AF65-F5344CB8AC3E}">
        <p14:creationId xmlns:p14="http://schemas.microsoft.com/office/powerpoint/2010/main" val="3347955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2.xml"/><Relationship Id="rId5" Type="http://schemas.openxmlformats.org/officeDocument/2006/relationships/image" Target="../media/image6.gif"/><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hyperlink" Target="mailto:schoollink@harvington.worc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FF0000"/>
                </a:solidFill>
                <a:latin typeface="Letterjoin-Air Plus 40" panose="02000805000000020003" pitchFamily="50" charset="0"/>
              </a:rPr>
              <a:t>Starting Nursery in September 2026</a:t>
            </a:r>
          </a:p>
        </p:txBody>
      </p:sp>
      <p:sp>
        <p:nvSpPr>
          <p:cNvPr id="3" name="Subtitle 2"/>
          <p:cNvSpPr>
            <a:spLocks noGrp="1"/>
          </p:cNvSpPr>
          <p:nvPr>
            <p:ph type="subTitle" idx="1"/>
          </p:nvPr>
        </p:nvSpPr>
        <p:spPr/>
        <p:txBody>
          <a:bodyPr>
            <a:normAutofit/>
          </a:bodyPr>
          <a:lstStyle/>
          <a:p>
            <a:r>
              <a:rPr lang="en-GB" sz="5400" b="1" dirty="0" err="1">
                <a:solidFill>
                  <a:srgbClr val="002060"/>
                </a:solidFill>
                <a:latin typeface="Letterjoin-Air Plus 40" panose="02000805000000020003" pitchFamily="50" charset="0"/>
              </a:rPr>
              <a:t>Harvington</a:t>
            </a:r>
            <a:r>
              <a:rPr lang="en-GB" sz="5400" b="1" dirty="0">
                <a:solidFill>
                  <a:srgbClr val="002060"/>
                </a:solidFill>
                <a:latin typeface="Letterjoin-Air Plus 40" panose="02000805000000020003" pitchFamily="50" charset="0"/>
              </a:rPr>
              <a:t> C of E First and Nursery School</a:t>
            </a:r>
          </a:p>
        </p:txBody>
      </p:sp>
      <p:pic>
        <p:nvPicPr>
          <p:cNvPr id="4" name="Picture 3" descr="&quot;Magic 8&quot; in Preschool Educati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9120" y="4225180"/>
            <a:ext cx="2634343" cy="2065239"/>
          </a:xfrm>
          <a:prstGeom prst="rect">
            <a:avLst/>
          </a:prstGeom>
        </p:spPr>
      </p:pic>
      <p:pic>
        <p:nvPicPr>
          <p:cNvPr id="6" name="Picture 5" descr="TDAH en 1º de Educación Primar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8959" y="0"/>
            <a:ext cx="2944996" cy="1933303"/>
          </a:xfrm>
          <a:prstGeom prst="rect">
            <a:avLst/>
          </a:prstGeom>
        </p:spPr>
      </p:pic>
    </p:spTree>
    <p:extLst>
      <p:ext uri="{BB962C8B-B14F-4D97-AF65-F5344CB8AC3E}">
        <p14:creationId xmlns:p14="http://schemas.microsoft.com/office/powerpoint/2010/main" val="905392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a:solidFill>
                  <a:schemeClr val="accent2"/>
                </a:solidFill>
                <a:latin typeface="Letterjoin-Air Plus 40" panose="02000805000000020003" pitchFamily="50" charset="0"/>
              </a:rPr>
              <a:t>Welcome to Harvington C of E First and Nursery</a:t>
            </a:r>
            <a:br>
              <a:rPr lang="en-GB" sz="3200" dirty="0">
                <a:solidFill>
                  <a:schemeClr val="accent2"/>
                </a:solidFill>
                <a:latin typeface="Letterjoin-Air Plus 40" panose="02000805000000020003" pitchFamily="50" charset="0"/>
              </a:rPr>
            </a:br>
            <a:r>
              <a:rPr lang="en-GB" sz="3200" dirty="0">
                <a:solidFill>
                  <a:schemeClr val="accent2"/>
                </a:solidFill>
                <a:latin typeface="Letterjoin-Air Plus 40" panose="02000805000000020003" pitchFamily="50" charset="0"/>
              </a:rPr>
              <a:t>School</a:t>
            </a:r>
          </a:p>
        </p:txBody>
      </p:sp>
      <p:sp>
        <p:nvSpPr>
          <p:cNvPr id="3" name="Content Placeholder 2"/>
          <p:cNvSpPr>
            <a:spLocks noGrp="1"/>
          </p:cNvSpPr>
          <p:nvPr>
            <p:ph idx="1"/>
          </p:nvPr>
        </p:nvSpPr>
        <p:spPr/>
        <p:txBody>
          <a:bodyPr/>
          <a:lstStyle/>
          <a:p>
            <a:pPr marL="0" indent="0" algn="ctr">
              <a:buNone/>
            </a:pPr>
            <a:r>
              <a:rPr lang="en-GB" dirty="0">
                <a:solidFill>
                  <a:srgbClr val="00B050"/>
                </a:solidFill>
                <a:latin typeface="Letterjoin-Air Plus 40" panose="02000805000000020003" pitchFamily="50" charset="0"/>
              </a:rPr>
              <a:t>Starting nursery is a big step for you and your child and for many it’s the first time that your child has had any time away from their family. At Harvington we will do all that we can to make this transition is as smooth as possible. The highly skilled and experienced nursery team are here to support your child and will introduce them to lots of new and fun experiences.</a:t>
            </a:r>
          </a:p>
          <a:p>
            <a:pPr marL="0" indent="0" algn="ctr">
              <a:buNone/>
            </a:pPr>
            <a:r>
              <a:rPr lang="en-GB" dirty="0">
                <a:solidFill>
                  <a:srgbClr val="00B050"/>
                </a:solidFill>
                <a:latin typeface="Letterjoin-Air Plus 40" panose="02000805000000020003" pitchFamily="50" charset="0"/>
              </a:rPr>
              <a:t>This Power Point will help you prepare your child for their new adventure! </a:t>
            </a:r>
          </a:p>
        </p:txBody>
      </p:sp>
      <p:pic>
        <p:nvPicPr>
          <p:cNvPr id="4" name="Picture 3" descr="Ciao bambini: PREGRAFISM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441" y="420559"/>
            <a:ext cx="1216378" cy="1337598"/>
          </a:xfrm>
          <a:prstGeom prst="rect">
            <a:avLst/>
          </a:prstGeom>
        </p:spPr>
      </p:pic>
      <p:pic>
        <p:nvPicPr>
          <p:cNvPr id="5" name="Picture 4" descr="Painting White Background Images | AWB"/>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0889" y="365124"/>
            <a:ext cx="1065670" cy="1181453"/>
          </a:xfrm>
          <a:prstGeom prst="rect">
            <a:avLst/>
          </a:prstGeom>
        </p:spPr>
      </p:pic>
      <p:pic>
        <p:nvPicPr>
          <p:cNvPr id="6" name="Picture 5" descr="Font Type Text · Free image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9018" y="5578969"/>
            <a:ext cx="1625601" cy="790787"/>
          </a:xfrm>
          <a:prstGeom prst="rect">
            <a:avLst/>
          </a:prstGeom>
        </p:spPr>
      </p:pic>
      <p:pic>
        <p:nvPicPr>
          <p:cNvPr id="7" name="Picture 6" descr="I am thinking.... :): How my school made me what I am!"/>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82100" y="5075084"/>
            <a:ext cx="2623256" cy="1362335"/>
          </a:xfrm>
          <a:prstGeom prst="rect">
            <a:avLst/>
          </a:prstGeom>
        </p:spPr>
      </p:pic>
    </p:spTree>
    <p:extLst>
      <p:ext uri="{BB962C8B-B14F-4D97-AF65-F5344CB8AC3E}">
        <p14:creationId xmlns:p14="http://schemas.microsoft.com/office/powerpoint/2010/main" val="3614900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880534"/>
            <a:ext cx="10515600" cy="3681942"/>
          </a:xfrm>
        </p:spPr>
        <p:txBody>
          <a:bodyPr>
            <a:noAutofit/>
          </a:bodyPr>
          <a:lstStyle/>
          <a:p>
            <a:pPr algn="ctr"/>
            <a:r>
              <a:rPr lang="en-GB" sz="4000" b="1" dirty="0">
                <a:solidFill>
                  <a:schemeClr val="accent6"/>
                </a:solidFill>
                <a:latin typeface="Letterjoin-Air Plus 40" panose="02000805000000020003" pitchFamily="50" charset="0"/>
              </a:rPr>
              <a:t>Every child is unique and they learn at different rates but it would be an advantage if you can help prepare your child so they can settle into nursery as quickly as possible. </a:t>
            </a:r>
          </a:p>
        </p:txBody>
      </p:sp>
      <p:sp>
        <p:nvSpPr>
          <p:cNvPr id="3" name="Text Placeholder 2"/>
          <p:cNvSpPr>
            <a:spLocks noGrp="1"/>
          </p:cNvSpPr>
          <p:nvPr>
            <p:ph type="body" idx="1"/>
          </p:nvPr>
        </p:nvSpPr>
        <p:spPr/>
        <p:txBody>
          <a:bodyPr>
            <a:normAutofit/>
          </a:bodyPr>
          <a:lstStyle/>
          <a:p>
            <a:pPr algn="ctr"/>
            <a:r>
              <a:rPr lang="en-GB" sz="3200" dirty="0">
                <a:solidFill>
                  <a:srgbClr val="00B0F0"/>
                </a:solidFill>
                <a:latin typeface="Letterjoin-Air Plus 40" panose="02000805000000020003" pitchFamily="50" charset="0"/>
              </a:rPr>
              <a:t>The following slides provide you with advice which will help your child in many areas of their development.</a:t>
            </a:r>
          </a:p>
        </p:txBody>
      </p:sp>
      <p:pic>
        <p:nvPicPr>
          <p:cNvPr id="4" name="Picture 3" descr="First Grade Factory: June 20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7689" y="5520267"/>
            <a:ext cx="1263185" cy="1195815"/>
          </a:xfrm>
          <a:prstGeom prst="rect">
            <a:avLst/>
          </a:prstGeom>
        </p:spPr>
      </p:pic>
      <p:pic>
        <p:nvPicPr>
          <p:cNvPr id="5" name="Picture 4" descr="Boy,kids,colorful,clipart,the speech bubble - free image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961" y="254102"/>
            <a:ext cx="1137778" cy="1137778"/>
          </a:xfrm>
          <a:prstGeom prst="rect">
            <a:avLst/>
          </a:prstGeom>
        </p:spPr>
      </p:pic>
    </p:spTree>
    <p:extLst>
      <p:ext uri="{BB962C8B-B14F-4D97-AF65-F5344CB8AC3E}">
        <p14:creationId xmlns:p14="http://schemas.microsoft.com/office/powerpoint/2010/main" val="4169580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br>
              <a:rPr lang="en-GB" sz="3600" b="1" u="sng" dirty="0">
                <a:latin typeface="Letterjoin-Air Plus 40" panose="02000805000000020003" pitchFamily="50" charset="0"/>
              </a:rPr>
            </a:br>
            <a:r>
              <a:rPr lang="en-GB" sz="3600" b="1" u="sng" dirty="0">
                <a:solidFill>
                  <a:srgbClr val="FFFF00"/>
                </a:solidFill>
                <a:latin typeface="Letterjoin-Air Plus 40" panose="02000805000000020003" pitchFamily="50" charset="0"/>
              </a:rPr>
              <a:t>Personal, Social and Emotional Development.</a:t>
            </a:r>
            <a:br>
              <a:rPr lang="en-GB" sz="3600" b="1" u="sng" dirty="0">
                <a:solidFill>
                  <a:srgbClr val="FFFF00"/>
                </a:solidFill>
                <a:latin typeface="Letterjoin-Air Plus 40" panose="02000805000000020003" pitchFamily="50" charset="0"/>
              </a:rPr>
            </a:br>
            <a:endParaRPr lang="en-GB" sz="3600" b="1" dirty="0">
              <a:solidFill>
                <a:srgbClr val="FFFF00"/>
              </a:solidFill>
              <a:latin typeface="Letterjoin-Air Plus 40" panose="02000805000000020003" pitchFamily="50" charset="0"/>
            </a:endParaRPr>
          </a:p>
        </p:txBody>
      </p:sp>
      <p:sp>
        <p:nvSpPr>
          <p:cNvPr id="3" name="Content Placeholder 2"/>
          <p:cNvSpPr>
            <a:spLocks noGrp="1"/>
          </p:cNvSpPr>
          <p:nvPr>
            <p:ph idx="1"/>
          </p:nvPr>
        </p:nvSpPr>
        <p:spPr/>
        <p:txBody>
          <a:bodyPr>
            <a:noAutofit/>
          </a:bodyPr>
          <a:lstStyle/>
          <a:p>
            <a:pPr marL="0" indent="0">
              <a:buNone/>
            </a:pPr>
            <a:r>
              <a:rPr lang="en-GB" b="1" dirty="0">
                <a:solidFill>
                  <a:schemeClr val="accent1">
                    <a:lumMod val="75000"/>
                  </a:schemeClr>
                </a:solidFill>
                <a:latin typeface="Letterjoin-Air Plus 40" panose="02000805000000020003" pitchFamily="50" charset="0"/>
              </a:rPr>
              <a:t>We will support your child to:</a:t>
            </a:r>
          </a:p>
          <a:p>
            <a:r>
              <a:rPr lang="en-GB" b="1" dirty="0">
                <a:solidFill>
                  <a:srgbClr val="FF0000"/>
                </a:solidFill>
                <a:latin typeface="Letterjoin-Air Plus 40" panose="02000805000000020003" pitchFamily="50" charset="0"/>
              </a:rPr>
              <a:t>Say goodbye to the person bringing them to nursery without getting upset</a:t>
            </a:r>
          </a:p>
          <a:p>
            <a:r>
              <a:rPr lang="en-GB" b="1" dirty="0">
                <a:solidFill>
                  <a:srgbClr val="FF0000"/>
                </a:solidFill>
                <a:latin typeface="Letterjoin-Air Plus 40" panose="02000805000000020003" pitchFamily="50" charset="0"/>
              </a:rPr>
              <a:t>Ask an adult if they need help with something</a:t>
            </a:r>
          </a:p>
          <a:p>
            <a:r>
              <a:rPr lang="en-GB" b="1" dirty="0">
                <a:solidFill>
                  <a:srgbClr val="FF0000"/>
                </a:solidFill>
                <a:latin typeface="Letterjoin-Air Plus 40" panose="02000805000000020003" pitchFamily="50" charset="0"/>
              </a:rPr>
              <a:t>Take an interest in other children when they are playing and join in with them</a:t>
            </a:r>
          </a:p>
          <a:p>
            <a:r>
              <a:rPr lang="en-GB" b="1" dirty="0">
                <a:solidFill>
                  <a:srgbClr val="FF0000"/>
                </a:solidFill>
                <a:latin typeface="Letterjoin-Air Plus 40" panose="02000805000000020003" pitchFamily="50" charset="0"/>
              </a:rPr>
              <a:t>Share toys and take turns when directed by an adult</a:t>
            </a:r>
          </a:p>
          <a:p>
            <a:r>
              <a:rPr lang="en-GB" b="1" dirty="0">
                <a:solidFill>
                  <a:srgbClr val="FF0000"/>
                </a:solidFill>
                <a:latin typeface="Letterjoin-Air Plus 40" panose="02000805000000020003" pitchFamily="50" charset="0"/>
              </a:rPr>
              <a:t>Know how to comfort themselves without the use of comfort toys or dummies</a:t>
            </a:r>
            <a:endParaRPr lang="en-GB" dirty="0">
              <a:solidFill>
                <a:srgbClr val="FF0000"/>
              </a:solidFill>
            </a:endParaRPr>
          </a:p>
        </p:txBody>
      </p:sp>
      <p:pic>
        <p:nvPicPr>
          <p:cNvPr id="4" name="Picture 3" descr="Goodbye Toddlerhood | Behind starburst ey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737" y="365125"/>
            <a:ext cx="1301132" cy="1054601"/>
          </a:xfrm>
          <a:prstGeom prst="rect">
            <a:avLst/>
          </a:prstGeom>
        </p:spPr>
      </p:pic>
      <p:pic>
        <p:nvPicPr>
          <p:cNvPr id="5" name="Picture 4" descr="mdonovan | Goochland County Schools Blogs | P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17676" y="480388"/>
            <a:ext cx="1484587" cy="939338"/>
          </a:xfrm>
          <a:prstGeom prst="rect">
            <a:avLst/>
          </a:prstGeom>
        </p:spPr>
      </p:pic>
    </p:spTree>
    <p:extLst>
      <p:ext uri="{BB962C8B-B14F-4D97-AF65-F5344CB8AC3E}">
        <p14:creationId xmlns:p14="http://schemas.microsoft.com/office/powerpoint/2010/main" val="388048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solidFill>
                  <a:srgbClr val="FFC000"/>
                </a:solidFill>
                <a:latin typeface="Letterjoin-Air Plus 40" panose="02000805000000020003" pitchFamily="50" charset="0"/>
              </a:rPr>
              <a:t>Communication and Language (Speaking and listening)</a:t>
            </a:r>
          </a:p>
        </p:txBody>
      </p:sp>
      <p:sp>
        <p:nvSpPr>
          <p:cNvPr id="3" name="Content Placeholder 2"/>
          <p:cNvSpPr>
            <a:spLocks noGrp="1"/>
          </p:cNvSpPr>
          <p:nvPr>
            <p:ph idx="1"/>
          </p:nvPr>
        </p:nvSpPr>
        <p:spPr/>
        <p:txBody>
          <a:bodyPr>
            <a:normAutofit/>
          </a:bodyPr>
          <a:lstStyle/>
          <a:p>
            <a:pPr marL="0" indent="0">
              <a:buNone/>
            </a:pPr>
            <a:r>
              <a:rPr lang="en-GB" b="1" dirty="0">
                <a:solidFill>
                  <a:schemeClr val="accent1">
                    <a:lumMod val="75000"/>
                  </a:schemeClr>
                </a:solidFill>
                <a:latin typeface="Letterjoin-Air Plus 40" panose="02000805000000020003" pitchFamily="50" charset="0"/>
              </a:rPr>
              <a:t>We will support your child to:</a:t>
            </a:r>
            <a:endParaRPr lang="en-GB" dirty="0">
              <a:solidFill>
                <a:srgbClr val="FF0000"/>
              </a:solidFill>
              <a:latin typeface="Letterjoin-Air Plus 40" panose="02000805000000020003" pitchFamily="50" charset="0"/>
            </a:endParaRPr>
          </a:p>
          <a:p>
            <a:r>
              <a:rPr lang="en-GB" dirty="0">
                <a:solidFill>
                  <a:srgbClr val="7030A0"/>
                </a:solidFill>
                <a:latin typeface="Letterjoin-Air Plus 40" panose="02000805000000020003" pitchFamily="50" charset="0"/>
              </a:rPr>
              <a:t>Sit and listen to stories</a:t>
            </a:r>
          </a:p>
          <a:p>
            <a:r>
              <a:rPr lang="en-GB" dirty="0">
                <a:solidFill>
                  <a:srgbClr val="7030A0"/>
                </a:solidFill>
                <a:latin typeface="Letterjoin-Air Plus 40" panose="02000805000000020003" pitchFamily="50" charset="0"/>
              </a:rPr>
              <a:t>Join in with familiar stories and songs</a:t>
            </a:r>
          </a:p>
          <a:p>
            <a:r>
              <a:rPr lang="en-GB" dirty="0">
                <a:solidFill>
                  <a:srgbClr val="7030A0"/>
                </a:solidFill>
                <a:latin typeface="Letterjoin-Air Plus 40" panose="02000805000000020003" pitchFamily="50" charset="0"/>
              </a:rPr>
              <a:t>Is able to follow simple instructions such as “put your coat on”</a:t>
            </a:r>
          </a:p>
          <a:p>
            <a:r>
              <a:rPr lang="en-GB" dirty="0">
                <a:solidFill>
                  <a:srgbClr val="7030A0"/>
                </a:solidFill>
                <a:latin typeface="Letterjoin-Air Plus 40" panose="02000805000000020003" pitchFamily="50" charset="0"/>
              </a:rPr>
              <a:t>Is able to understand simple questions involving words like ‘who’ ‘what’ and ‘where’</a:t>
            </a:r>
          </a:p>
          <a:p>
            <a:r>
              <a:rPr lang="en-GB" dirty="0">
                <a:solidFill>
                  <a:srgbClr val="7030A0"/>
                </a:solidFill>
                <a:latin typeface="Letterjoin-Air Plus 40" panose="02000805000000020003" pitchFamily="50" charset="0"/>
              </a:rPr>
              <a:t>Speak in simple sentences using at least 3  words</a:t>
            </a:r>
          </a:p>
          <a:p>
            <a:r>
              <a:rPr lang="en-GB" dirty="0">
                <a:solidFill>
                  <a:srgbClr val="7030A0"/>
                </a:solidFill>
                <a:latin typeface="Letterjoin-Air Plus 40" panose="02000805000000020003" pitchFamily="50" charset="0"/>
              </a:rPr>
              <a:t>Can recount things that have happened</a:t>
            </a:r>
          </a:p>
        </p:txBody>
      </p:sp>
      <p:pic>
        <p:nvPicPr>
          <p:cNvPr id="5" name="Picture 4" descr="octubre 2012 | Real or not real New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0524" y="5289641"/>
            <a:ext cx="1907653" cy="1456175"/>
          </a:xfrm>
          <a:prstGeom prst="rect">
            <a:avLst/>
          </a:prstGeom>
        </p:spPr>
      </p:pic>
      <p:pic>
        <p:nvPicPr>
          <p:cNvPr id="6" name="Picture 5" descr="Kids in Action: Social Skills and Pragmatic Language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4347" y="1499175"/>
            <a:ext cx="1377075" cy="1798419"/>
          </a:xfrm>
          <a:prstGeom prst="rect">
            <a:avLst/>
          </a:prstGeom>
        </p:spPr>
      </p:pic>
    </p:spTree>
    <p:extLst>
      <p:ext uri="{BB962C8B-B14F-4D97-AF65-F5344CB8AC3E}">
        <p14:creationId xmlns:p14="http://schemas.microsoft.com/office/powerpoint/2010/main" val="3215368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solidFill>
                  <a:srgbClr val="FF0000"/>
                </a:solidFill>
                <a:latin typeface="Letterjoin-Air Plus 40" panose="02000805000000020003" pitchFamily="50" charset="0"/>
              </a:rPr>
              <a:t>Physical Development </a:t>
            </a:r>
          </a:p>
        </p:txBody>
      </p:sp>
      <p:sp>
        <p:nvSpPr>
          <p:cNvPr id="3" name="Content Placeholder 2"/>
          <p:cNvSpPr>
            <a:spLocks noGrp="1"/>
          </p:cNvSpPr>
          <p:nvPr>
            <p:ph idx="1"/>
          </p:nvPr>
        </p:nvSpPr>
        <p:spPr/>
        <p:txBody>
          <a:bodyPr>
            <a:normAutofit/>
          </a:bodyPr>
          <a:lstStyle/>
          <a:p>
            <a:pPr marL="0" indent="0">
              <a:buNone/>
            </a:pPr>
            <a:r>
              <a:rPr lang="en-GB" b="1" dirty="0">
                <a:solidFill>
                  <a:schemeClr val="accent1">
                    <a:lumMod val="75000"/>
                  </a:schemeClr>
                </a:solidFill>
                <a:latin typeface="Letterjoin-Air Plus 40" panose="02000805000000020003" pitchFamily="50" charset="0"/>
              </a:rPr>
              <a:t>We will support your child to</a:t>
            </a:r>
            <a:r>
              <a:rPr lang="en-GB" dirty="0">
                <a:solidFill>
                  <a:srgbClr val="7030A0"/>
                </a:solidFill>
                <a:latin typeface="Letterjoin-Air Plus 40" panose="02000805000000020003" pitchFamily="50" charset="0"/>
              </a:rPr>
              <a:t>:</a:t>
            </a:r>
          </a:p>
          <a:p>
            <a:r>
              <a:rPr lang="en-GB" dirty="0">
                <a:solidFill>
                  <a:srgbClr val="FFC000"/>
                </a:solidFill>
                <a:latin typeface="Letterjoin-Air Plus 40" panose="02000805000000020003" pitchFamily="50" charset="0"/>
              </a:rPr>
              <a:t>Put their own coat on with adult support</a:t>
            </a:r>
          </a:p>
          <a:p>
            <a:r>
              <a:rPr lang="en-GB" dirty="0">
                <a:solidFill>
                  <a:srgbClr val="FFC000"/>
                </a:solidFill>
                <a:latin typeface="Letterjoin-Air Plus 40" panose="02000805000000020003" pitchFamily="50" charset="0"/>
              </a:rPr>
              <a:t>Can pull their own socks and shoes on</a:t>
            </a:r>
          </a:p>
          <a:p>
            <a:r>
              <a:rPr lang="en-GB" dirty="0">
                <a:solidFill>
                  <a:srgbClr val="FFC000"/>
                </a:solidFill>
                <a:latin typeface="Letterjoin-Air Plus 40" panose="02000805000000020003" pitchFamily="50" charset="0"/>
              </a:rPr>
              <a:t>Say when they need the toilet and use the toilet with some independence </a:t>
            </a:r>
          </a:p>
          <a:p>
            <a:r>
              <a:rPr lang="en-GB" dirty="0">
                <a:solidFill>
                  <a:srgbClr val="FFC000"/>
                </a:solidFill>
                <a:latin typeface="Letterjoin-Air Plus 40" panose="02000805000000020003" pitchFamily="50" charset="0"/>
              </a:rPr>
              <a:t>Wash and dry their hands by themselves</a:t>
            </a:r>
          </a:p>
          <a:p>
            <a:r>
              <a:rPr lang="en-GB" dirty="0">
                <a:solidFill>
                  <a:srgbClr val="FFC000"/>
                </a:solidFill>
                <a:latin typeface="Letterjoin-Air Plus 40" panose="02000805000000020003" pitchFamily="50" charset="0"/>
              </a:rPr>
              <a:t>Hold a pencil/crayon/paintbrush and is beginning to make marks on paper</a:t>
            </a:r>
          </a:p>
          <a:p>
            <a:r>
              <a:rPr lang="en-GB" dirty="0">
                <a:solidFill>
                  <a:srgbClr val="FFC000"/>
                </a:solidFill>
                <a:latin typeface="Letterjoin-Air Plus 40" panose="02000805000000020003" pitchFamily="50" charset="0"/>
              </a:rPr>
              <a:t>Hold a pair of scissors and can make little snips on paper</a:t>
            </a:r>
          </a:p>
          <a:p>
            <a:endParaRPr lang="en-GB" dirty="0"/>
          </a:p>
        </p:txBody>
      </p:sp>
      <p:pic>
        <p:nvPicPr>
          <p:cNvPr id="5" name="Picture 4" descr="Washing Hands | Baby's hand washing | Peter Wong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911" y="309299"/>
            <a:ext cx="2077155" cy="1381389"/>
          </a:xfrm>
          <a:prstGeom prst="rect">
            <a:avLst/>
          </a:prstGeom>
        </p:spPr>
      </p:pic>
      <p:pic>
        <p:nvPicPr>
          <p:cNvPr id="6" name="Picture 5" descr="Want to improve your kids’ writing? Let them draw"/>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78895" y="365125"/>
            <a:ext cx="2421194" cy="1192742"/>
          </a:xfrm>
          <a:prstGeom prst="rect">
            <a:avLst/>
          </a:prstGeom>
        </p:spPr>
      </p:pic>
    </p:spTree>
    <p:extLst>
      <p:ext uri="{BB962C8B-B14F-4D97-AF65-F5344CB8AC3E}">
        <p14:creationId xmlns:p14="http://schemas.microsoft.com/office/powerpoint/2010/main" val="260046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solidFill>
                  <a:srgbClr val="FF33CC"/>
                </a:solidFill>
                <a:latin typeface="Letterjoin-Air Plus 40" panose="02000805000000020003" pitchFamily="50" charset="0"/>
              </a:rPr>
              <a:t>Understanding the world and being creative</a:t>
            </a:r>
          </a:p>
        </p:txBody>
      </p:sp>
      <p:sp>
        <p:nvSpPr>
          <p:cNvPr id="3" name="Content Placeholder 2"/>
          <p:cNvSpPr>
            <a:spLocks noGrp="1"/>
          </p:cNvSpPr>
          <p:nvPr>
            <p:ph idx="1"/>
          </p:nvPr>
        </p:nvSpPr>
        <p:spPr/>
        <p:txBody>
          <a:bodyPr>
            <a:normAutofit/>
          </a:bodyPr>
          <a:lstStyle/>
          <a:p>
            <a:pPr marL="0" indent="0">
              <a:buNone/>
            </a:pPr>
            <a:r>
              <a:rPr lang="en-GB" b="1" dirty="0">
                <a:solidFill>
                  <a:schemeClr val="accent1">
                    <a:lumMod val="75000"/>
                  </a:schemeClr>
                </a:solidFill>
                <a:latin typeface="Letterjoin-Air Plus 40" panose="02000805000000020003" pitchFamily="50" charset="0"/>
              </a:rPr>
              <a:t>We will support your child to:</a:t>
            </a:r>
          </a:p>
          <a:p>
            <a:r>
              <a:rPr lang="en-GB" dirty="0">
                <a:solidFill>
                  <a:srgbClr val="003366"/>
                </a:solidFill>
                <a:latin typeface="Letterjoin-Air Plus 40" panose="02000805000000020003" pitchFamily="50" charset="0"/>
              </a:rPr>
              <a:t>Explore different kinds of ways of being creative such as painting, sticking and drawing</a:t>
            </a:r>
          </a:p>
          <a:p>
            <a:r>
              <a:rPr lang="en-GB" dirty="0">
                <a:solidFill>
                  <a:srgbClr val="003366"/>
                </a:solidFill>
                <a:latin typeface="Letterjoin-Air Plus 40" panose="02000805000000020003" pitchFamily="50" charset="0"/>
              </a:rPr>
              <a:t>Join in activities such as singing, dancing and playing instruments</a:t>
            </a:r>
          </a:p>
          <a:p>
            <a:r>
              <a:rPr lang="en-GB" dirty="0">
                <a:solidFill>
                  <a:srgbClr val="003366"/>
                </a:solidFill>
                <a:latin typeface="Letterjoin-Air Plus 40" panose="02000805000000020003" pitchFamily="50" charset="0"/>
              </a:rPr>
              <a:t>Notice things in the world around them and ask questions about why things happen</a:t>
            </a:r>
          </a:p>
          <a:p>
            <a:r>
              <a:rPr lang="en-GB" dirty="0">
                <a:solidFill>
                  <a:srgbClr val="003366"/>
                </a:solidFill>
                <a:latin typeface="Letterjoin-Air Plus 40" panose="02000805000000020003" pitchFamily="50" charset="0"/>
              </a:rPr>
              <a:t>Talk about their family and friends and talk about things that have happened in the past</a:t>
            </a:r>
          </a:p>
          <a:p>
            <a:pPr marL="0" indent="0">
              <a:buNone/>
            </a:pPr>
            <a:endParaRPr lang="en-GB" dirty="0"/>
          </a:p>
          <a:p>
            <a:pPr marL="0" indent="0">
              <a:buNone/>
            </a:pPr>
            <a:endParaRPr lang="en-GB" dirty="0"/>
          </a:p>
        </p:txBody>
      </p:sp>
      <p:pic>
        <p:nvPicPr>
          <p:cNvPr id="4" name="Picture 3" descr="Painting White Background Images | AWB"/>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1230" y="4513228"/>
            <a:ext cx="1550811" cy="1127863"/>
          </a:xfrm>
          <a:prstGeom prst="rect">
            <a:avLst/>
          </a:prstGeom>
        </p:spPr>
      </p:pic>
      <p:pic>
        <p:nvPicPr>
          <p:cNvPr id="6" name="Picture 5" descr="Folblogg: 3. El contrato de trabajo"/>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3897" y="5809544"/>
            <a:ext cx="5563590" cy="1004711"/>
          </a:xfrm>
          <a:prstGeom prst="rect">
            <a:avLst/>
          </a:prstGeom>
        </p:spPr>
      </p:pic>
    </p:spTree>
    <p:extLst>
      <p:ext uri="{BB962C8B-B14F-4D97-AF65-F5344CB8AC3E}">
        <p14:creationId xmlns:p14="http://schemas.microsoft.com/office/powerpoint/2010/main" val="3789099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u="sng" dirty="0">
                <a:solidFill>
                  <a:srgbClr val="00CCFF"/>
                </a:solidFill>
                <a:latin typeface="Letterjoin-Air Plus 40" panose="02000805000000020003" pitchFamily="50" charset="0"/>
              </a:rPr>
              <a:t>Playing, Exploring and Active Learning</a:t>
            </a:r>
          </a:p>
        </p:txBody>
      </p:sp>
      <p:sp>
        <p:nvSpPr>
          <p:cNvPr id="3" name="Content Placeholder 2"/>
          <p:cNvSpPr>
            <a:spLocks noGrp="1"/>
          </p:cNvSpPr>
          <p:nvPr>
            <p:ph idx="1"/>
          </p:nvPr>
        </p:nvSpPr>
        <p:spPr/>
        <p:txBody>
          <a:bodyPr>
            <a:normAutofit/>
          </a:bodyPr>
          <a:lstStyle/>
          <a:p>
            <a:pPr marL="0" indent="0">
              <a:buNone/>
            </a:pPr>
            <a:r>
              <a:rPr lang="en-GB" b="1" dirty="0">
                <a:solidFill>
                  <a:schemeClr val="accent1">
                    <a:lumMod val="75000"/>
                  </a:schemeClr>
                </a:solidFill>
                <a:latin typeface="Letterjoin-Air Plus 40" panose="02000805000000020003" pitchFamily="50" charset="0"/>
              </a:rPr>
              <a:t>We will support your child to:</a:t>
            </a:r>
          </a:p>
          <a:p>
            <a:r>
              <a:rPr lang="en-GB" dirty="0">
                <a:solidFill>
                  <a:srgbClr val="00FF00"/>
                </a:solidFill>
                <a:latin typeface="Letterjoin-Air Plus 40" panose="02000805000000020003" pitchFamily="50" charset="0"/>
              </a:rPr>
              <a:t>Show curiosity about events, objects and people</a:t>
            </a:r>
          </a:p>
          <a:p>
            <a:r>
              <a:rPr lang="en-GB" dirty="0">
                <a:solidFill>
                  <a:srgbClr val="00FF00"/>
                </a:solidFill>
                <a:latin typeface="Letterjoin-Air Plus 40" panose="02000805000000020003" pitchFamily="50" charset="0"/>
              </a:rPr>
              <a:t>Take risks and explore through trial and error, showing perseverance but change what they are doing if something isn’t working</a:t>
            </a:r>
          </a:p>
          <a:p>
            <a:r>
              <a:rPr lang="en-GB" dirty="0">
                <a:solidFill>
                  <a:srgbClr val="00FF00"/>
                </a:solidFill>
                <a:latin typeface="Letterjoin-Air Plus 40" panose="02000805000000020003" pitchFamily="50" charset="0"/>
              </a:rPr>
              <a:t>Think of their own ideas to solve problems</a:t>
            </a:r>
          </a:p>
          <a:p>
            <a:r>
              <a:rPr lang="en-GB" dirty="0">
                <a:solidFill>
                  <a:srgbClr val="00FF00"/>
                </a:solidFill>
                <a:latin typeface="Letterjoin-Air Plus 40" panose="02000805000000020003" pitchFamily="50" charset="0"/>
              </a:rPr>
              <a:t>Use their senses to explore the world around them</a:t>
            </a:r>
          </a:p>
          <a:p>
            <a:r>
              <a:rPr lang="en-GB" dirty="0">
                <a:solidFill>
                  <a:srgbClr val="00FF00"/>
                </a:solidFill>
                <a:latin typeface="Letterjoin-Air Plus 40" panose="02000805000000020003" pitchFamily="50" charset="0"/>
              </a:rPr>
              <a:t>Use their own experiences when role playing</a:t>
            </a:r>
          </a:p>
          <a:p>
            <a:r>
              <a:rPr lang="en-GB" dirty="0">
                <a:solidFill>
                  <a:srgbClr val="00FF00"/>
                </a:solidFill>
                <a:latin typeface="Letterjoin-Air Plus 40" panose="02000805000000020003" pitchFamily="50" charset="0"/>
              </a:rPr>
              <a:t>Is proud of themselves when they have worked hard at something </a:t>
            </a:r>
          </a:p>
          <a:p>
            <a:endParaRPr lang="en-GB" dirty="0"/>
          </a:p>
          <a:p>
            <a:endParaRPr lang="en-GB" dirty="0"/>
          </a:p>
          <a:p>
            <a:pPr marL="0" indent="0">
              <a:buNone/>
            </a:pPr>
            <a:endParaRPr lang="en-GB" dirty="0"/>
          </a:p>
        </p:txBody>
      </p:sp>
      <p:pic>
        <p:nvPicPr>
          <p:cNvPr id="5" name="Picture 4" descr="First Grade Factory: Five Senses Science Uni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42" y="1407945"/>
            <a:ext cx="2503311" cy="1201589"/>
          </a:xfrm>
          <a:prstGeom prst="rect">
            <a:avLst/>
          </a:prstGeom>
        </p:spPr>
      </p:pic>
      <p:pic>
        <p:nvPicPr>
          <p:cNvPr id="7" name="Picture 6" descr="Ideas - LGAM Knowledge Bas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052" y="407106"/>
            <a:ext cx="1094581" cy="1216201"/>
          </a:xfrm>
          <a:prstGeom prst="rect">
            <a:avLst/>
          </a:prstGeom>
        </p:spPr>
      </p:pic>
    </p:spTree>
    <p:extLst>
      <p:ext uri="{BB962C8B-B14F-4D97-AF65-F5344CB8AC3E}">
        <p14:creationId xmlns:p14="http://schemas.microsoft.com/office/powerpoint/2010/main" val="3796834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u="sng" dirty="0">
                <a:solidFill>
                  <a:srgbClr val="92D050"/>
                </a:solidFill>
                <a:latin typeface="Letterjoin-Air Plus 40" panose="02000805000000020003" pitchFamily="50" charset="0"/>
              </a:rPr>
              <a:t>Reading and writing</a:t>
            </a:r>
          </a:p>
        </p:txBody>
      </p:sp>
      <p:sp>
        <p:nvSpPr>
          <p:cNvPr id="3" name="Content Placeholder 2"/>
          <p:cNvSpPr>
            <a:spLocks noGrp="1"/>
          </p:cNvSpPr>
          <p:nvPr>
            <p:ph idx="1"/>
          </p:nvPr>
        </p:nvSpPr>
        <p:spPr/>
        <p:txBody>
          <a:bodyPr>
            <a:normAutofit/>
          </a:bodyPr>
          <a:lstStyle/>
          <a:p>
            <a:pPr marL="0" indent="0">
              <a:buNone/>
            </a:pPr>
            <a:r>
              <a:rPr lang="en-GB" sz="3200" dirty="0">
                <a:solidFill>
                  <a:srgbClr val="FF0000"/>
                </a:solidFill>
                <a:latin typeface="Letterjoin-Air Plus 40" panose="02000805000000020003" pitchFamily="50" charset="0"/>
              </a:rPr>
              <a:t>In nursery we introduce reading and writing by:</a:t>
            </a:r>
          </a:p>
          <a:p>
            <a:r>
              <a:rPr lang="en-GB" sz="3200" dirty="0">
                <a:solidFill>
                  <a:srgbClr val="FFC000"/>
                </a:solidFill>
                <a:latin typeface="Letterjoin-Air Plus 40" panose="02000805000000020003" pitchFamily="50" charset="0"/>
              </a:rPr>
              <a:t>Singing songs and nursery rhymes</a:t>
            </a:r>
          </a:p>
          <a:p>
            <a:r>
              <a:rPr lang="en-GB" sz="3200" dirty="0">
                <a:solidFill>
                  <a:srgbClr val="FFC000"/>
                </a:solidFill>
                <a:latin typeface="Letterjoin-Air Plus 40" panose="02000805000000020003" pitchFamily="50" charset="0"/>
              </a:rPr>
              <a:t>Reading stories to the children and asking them to join in using repetition</a:t>
            </a:r>
          </a:p>
          <a:p>
            <a:r>
              <a:rPr lang="en-GB" sz="3200" dirty="0">
                <a:solidFill>
                  <a:srgbClr val="FFC000"/>
                </a:solidFill>
                <a:latin typeface="Letterjoin-Air Plus 40" panose="02000805000000020003" pitchFamily="50" charset="0"/>
              </a:rPr>
              <a:t>Talking about books including the pictures</a:t>
            </a:r>
          </a:p>
          <a:p>
            <a:r>
              <a:rPr lang="en-GB" sz="3200" dirty="0">
                <a:solidFill>
                  <a:srgbClr val="FFC000"/>
                </a:solidFill>
                <a:latin typeface="Letterjoin-Air Plus 40" panose="02000805000000020003" pitchFamily="50" charset="0"/>
              </a:rPr>
              <a:t>Drawing pictures of themselves</a:t>
            </a:r>
          </a:p>
        </p:txBody>
      </p:sp>
      <p:pic>
        <p:nvPicPr>
          <p:cNvPr id="5" name="Picture 4" descr="12352600-children-reading-a-book-Stock-Vector-cartoon-book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66516" y="5057503"/>
            <a:ext cx="1541416" cy="1541416"/>
          </a:xfrm>
          <a:prstGeom prst="rect">
            <a:avLst/>
          </a:prstGeom>
        </p:spPr>
      </p:pic>
      <p:pic>
        <p:nvPicPr>
          <p:cNvPr id="6" name="Picture 5" descr="One Misty, Moisty Morning | sappy as a tree: celebrating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514" y="365125"/>
            <a:ext cx="1808480" cy="1349901"/>
          </a:xfrm>
          <a:prstGeom prst="rect">
            <a:avLst/>
          </a:prstGeom>
        </p:spPr>
      </p:pic>
    </p:spTree>
    <p:extLst>
      <p:ext uri="{BB962C8B-B14F-4D97-AF65-F5344CB8AC3E}">
        <p14:creationId xmlns:p14="http://schemas.microsoft.com/office/powerpoint/2010/main" val="1167444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solidFill>
                  <a:srgbClr val="7030A0"/>
                </a:solidFill>
                <a:latin typeface="Letterjoin-Air Plus 40" panose="02000805000000020003" pitchFamily="50" charset="0"/>
              </a:rPr>
              <a:t>Maths</a:t>
            </a:r>
          </a:p>
        </p:txBody>
      </p:sp>
      <p:sp>
        <p:nvSpPr>
          <p:cNvPr id="3" name="Content Placeholder 2"/>
          <p:cNvSpPr>
            <a:spLocks noGrp="1"/>
          </p:cNvSpPr>
          <p:nvPr>
            <p:ph idx="1"/>
          </p:nvPr>
        </p:nvSpPr>
        <p:spPr/>
        <p:txBody>
          <a:bodyPr/>
          <a:lstStyle/>
          <a:p>
            <a:pPr marL="0" indent="0">
              <a:buNone/>
            </a:pPr>
            <a:r>
              <a:rPr lang="en-GB" dirty="0">
                <a:solidFill>
                  <a:srgbClr val="00FF00"/>
                </a:solidFill>
                <a:latin typeface="Letterjoin-Air Plus 40" panose="02000805000000020003" pitchFamily="50" charset="0"/>
              </a:rPr>
              <a:t>We introduce mathematics to the children through: </a:t>
            </a:r>
          </a:p>
          <a:p>
            <a:r>
              <a:rPr lang="en-GB" dirty="0">
                <a:solidFill>
                  <a:srgbClr val="FF3300"/>
                </a:solidFill>
                <a:latin typeface="Letterjoin-Air Plus 40" panose="02000805000000020003" pitchFamily="50" charset="0"/>
              </a:rPr>
              <a:t>Saying numbers in the correct order</a:t>
            </a:r>
          </a:p>
          <a:p>
            <a:r>
              <a:rPr lang="en-GB" dirty="0">
                <a:solidFill>
                  <a:srgbClr val="FF3300"/>
                </a:solidFill>
                <a:latin typeface="Letterjoin-Air Plus 40" panose="02000805000000020003" pitchFamily="50" charset="0"/>
              </a:rPr>
              <a:t>Asking question such as “how many” and by using keywords such as more/less</a:t>
            </a:r>
          </a:p>
          <a:p>
            <a:r>
              <a:rPr lang="en-GB" dirty="0">
                <a:solidFill>
                  <a:srgbClr val="FF3300"/>
                </a:solidFill>
                <a:latin typeface="Letterjoin-Air Plus 40" panose="02000805000000020003" pitchFamily="50" charset="0"/>
              </a:rPr>
              <a:t>Talking about shapes and encouraging the children to recognise them</a:t>
            </a:r>
          </a:p>
          <a:p>
            <a:r>
              <a:rPr lang="en-GB" dirty="0">
                <a:solidFill>
                  <a:srgbClr val="FF3300"/>
                </a:solidFill>
                <a:latin typeface="Letterjoin-Air Plus 40" panose="02000805000000020003" pitchFamily="50" charset="0"/>
              </a:rPr>
              <a:t>Talking about colours and encouraging the children to recognise them</a:t>
            </a:r>
          </a:p>
          <a:p>
            <a:r>
              <a:rPr lang="en-GB" dirty="0">
                <a:solidFill>
                  <a:srgbClr val="FF3300"/>
                </a:solidFill>
                <a:latin typeface="Letterjoin-Air Plus 40" panose="02000805000000020003" pitchFamily="50" charset="0"/>
              </a:rPr>
              <a:t>Number rhymes and songs</a:t>
            </a:r>
          </a:p>
          <a:p>
            <a:endParaRPr lang="en-GB" dirty="0"/>
          </a:p>
        </p:txBody>
      </p:sp>
      <p:pic>
        <p:nvPicPr>
          <p:cNvPr id="4" name="Picture 3" descr="c++ - OpenCV - how many black objects are there in a photo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8044" y="5065789"/>
            <a:ext cx="3129888" cy="1509224"/>
          </a:xfrm>
          <a:prstGeom prst="rect">
            <a:avLst/>
          </a:prstGeom>
        </p:spPr>
      </p:pic>
      <p:pic>
        <p:nvPicPr>
          <p:cNvPr id="5" name="Picture 4" descr="Numbers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1606" y="365125"/>
            <a:ext cx="1251222" cy="1251222"/>
          </a:xfrm>
          <a:prstGeom prst="rect">
            <a:avLst/>
          </a:prstGeom>
        </p:spPr>
      </p:pic>
      <p:pic>
        <p:nvPicPr>
          <p:cNvPr id="6" name="Picture 5" descr="Free vector graphic: Colours, Rainbow Colors, Circle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34327" y="143589"/>
            <a:ext cx="1585776" cy="1547099"/>
          </a:xfrm>
          <a:prstGeom prst="rect">
            <a:avLst/>
          </a:prstGeom>
        </p:spPr>
      </p:pic>
    </p:spTree>
    <p:extLst>
      <p:ext uri="{BB962C8B-B14F-4D97-AF65-F5344CB8AC3E}">
        <p14:creationId xmlns:p14="http://schemas.microsoft.com/office/powerpoint/2010/main" val="3700121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5"/>
                </a:solidFill>
                <a:latin typeface="Letterjoin-Air Plus 40" panose="02000805000000020003" pitchFamily="50" charset="0"/>
              </a:rPr>
              <a:t>Finally…..</a:t>
            </a:r>
          </a:p>
        </p:txBody>
      </p:sp>
      <p:sp>
        <p:nvSpPr>
          <p:cNvPr id="3" name="Content Placeholder 2"/>
          <p:cNvSpPr>
            <a:spLocks noGrp="1"/>
          </p:cNvSpPr>
          <p:nvPr>
            <p:ph idx="1"/>
          </p:nvPr>
        </p:nvSpPr>
        <p:spPr>
          <a:xfrm>
            <a:off x="892629" y="1786437"/>
            <a:ext cx="10515600" cy="4351338"/>
          </a:xfrm>
        </p:spPr>
        <p:txBody>
          <a:bodyPr>
            <a:normAutofit/>
          </a:bodyPr>
          <a:lstStyle/>
          <a:p>
            <a:pPr marL="0" indent="0" algn="ctr">
              <a:buNone/>
            </a:pPr>
            <a:r>
              <a:rPr lang="en-GB" dirty="0">
                <a:solidFill>
                  <a:srgbClr val="7030A0"/>
                </a:solidFill>
                <a:latin typeface="Letterjoin-Air Plus 40" panose="02000805000000020003" pitchFamily="50" charset="0"/>
              </a:rPr>
              <a:t>We understand that you may have many questions or anxieties about your child starting nursery. The team at Harvington are here to support you. If you need to speak to someone about any concerns you may have please call the school office or you can email our Home School  Link, Mrs Sally McCaugherty. </a:t>
            </a:r>
          </a:p>
          <a:p>
            <a:pPr marL="0" indent="0">
              <a:buNone/>
            </a:pPr>
            <a:endParaRPr lang="en-GB" dirty="0"/>
          </a:p>
          <a:p>
            <a:pPr marL="0" indent="0" algn="ctr">
              <a:buNone/>
            </a:pPr>
            <a:r>
              <a:rPr lang="en-GB" dirty="0">
                <a:hlinkClick r:id="rId2"/>
              </a:rPr>
              <a:t>schoollink@harvington.worcs.sch.uk</a:t>
            </a:r>
            <a:endParaRPr lang="en-GB" dirty="0"/>
          </a:p>
          <a:p>
            <a:pPr marL="0" indent="0" algn="ctr">
              <a:buNone/>
            </a:pPr>
            <a:endParaRPr lang="en-GB" dirty="0"/>
          </a:p>
          <a:p>
            <a:pPr marL="0" indent="0" algn="ctr">
              <a:buNone/>
            </a:pPr>
            <a:r>
              <a:rPr lang="en-GB" dirty="0">
                <a:solidFill>
                  <a:srgbClr val="FF0000"/>
                </a:solidFill>
                <a:latin typeface="Letterjoin-Air Plus 40" panose="02000805000000020003" pitchFamily="50" charset="0"/>
              </a:rPr>
              <a:t>We look forward to seeing you soon!</a:t>
            </a:r>
          </a:p>
        </p:txBody>
      </p:sp>
    </p:spTree>
    <p:extLst>
      <p:ext uri="{BB962C8B-B14F-4D97-AF65-F5344CB8AC3E}">
        <p14:creationId xmlns:p14="http://schemas.microsoft.com/office/powerpoint/2010/main" val="3399427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TotalTime>
  <Words>705</Words>
  <Application>Microsoft Office PowerPoint</Application>
  <PresentationFormat>Widescreen</PresentationFormat>
  <Paragraphs>64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Letterjoin-Air Plus 40</vt:lpstr>
      <vt:lpstr>Office Theme</vt:lpstr>
      <vt:lpstr>Starting Nursery in September 2026</vt:lpstr>
      <vt:lpstr>Welcome to Harvington C of E First and Nursery School</vt:lpstr>
      <vt:lpstr>Every child is unique and they learn at different rates but it would be an advantage if you can help prepare your child so they can settle into nursery as quickly as possible. </vt:lpstr>
      <vt:lpstr> Personal, Social and Emotional Development. </vt:lpstr>
      <vt:lpstr>Communication and Language (Speaking and listening)</vt:lpstr>
      <vt:lpstr>Physical Development </vt:lpstr>
      <vt:lpstr>Understanding the world and being creative</vt:lpstr>
      <vt:lpstr>Playing, Exploring and Active Learning</vt:lpstr>
      <vt:lpstr>Reading and writing</vt:lpstr>
      <vt:lpstr>Maths</vt:lpstr>
      <vt:lpstr>Finally…..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Nursey</dc:title>
  <dc:creator>Sally McCaugherty</dc:creator>
  <cp:lastModifiedBy>Becky Enstone</cp:lastModifiedBy>
  <cp:revision>30</cp:revision>
  <dcterms:created xsi:type="dcterms:W3CDTF">2020-06-22T09:34:38Z</dcterms:created>
  <dcterms:modified xsi:type="dcterms:W3CDTF">2026-05-11T15:13:27Z</dcterms:modified>
</cp:coreProperties>
</file>